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  <p:sldMasterId id="2147483720" r:id="rId2"/>
  </p:sldMasterIdLst>
  <p:notesMasterIdLst>
    <p:notesMasterId r:id="rId30"/>
  </p:notesMasterIdLst>
  <p:sldIdLst>
    <p:sldId id="331" r:id="rId3"/>
    <p:sldId id="322" r:id="rId4"/>
    <p:sldId id="273" r:id="rId5"/>
    <p:sldId id="332" r:id="rId6"/>
    <p:sldId id="326" r:id="rId7"/>
    <p:sldId id="279" r:id="rId8"/>
    <p:sldId id="314" r:id="rId9"/>
    <p:sldId id="288" r:id="rId10"/>
    <p:sldId id="319" r:id="rId11"/>
    <p:sldId id="308" r:id="rId12"/>
    <p:sldId id="307" r:id="rId13"/>
    <p:sldId id="295" r:id="rId14"/>
    <p:sldId id="278" r:id="rId15"/>
    <p:sldId id="296" r:id="rId16"/>
    <p:sldId id="297" r:id="rId17"/>
    <p:sldId id="309" r:id="rId18"/>
    <p:sldId id="275" r:id="rId19"/>
    <p:sldId id="312" r:id="rId20"/>
    <p:sldId id="289" r:id="rId21"/>
    <p:sldId id="291" r:id="rId22"/>
    <p:sldId id="292" r:id="rId23"/>
    <p:sldId id="283" r:id="rId24"/>
    <p:sldId id="310" r:id="rId25"/>
    <p:sldId id="320" r:id="rId26"/>
    <p:sldId id="293" r:id="rId27"/>
    <p:sldId id="294" r:id="rId28"/>
    <p:sldId id="315" r:id="rId2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78CEDF7-86ED-4C1F-ACCE-1AE4492A7FC4}">
          <p14:sldIdLst>
            <p14:sldId id="331"/>
            <p14:sldId id="322"/>
            <p14:sldId id="273"/>
            <p14:sldId id="332"/>
            <p14:sldId id="326"/>
            <p14:sldId id="279"/>
            <p14:sldId id="314"/>
            <p14:sldId id="288"/>
            <p14:sldId id="319"/>
            <p14:sldId id="308"/>
            <p14:sldId id="307"/>
            <p14:sldId id="295"/>
            <p14:sldId id="278"/>
            <p14:sldId id="296"/>
            <p14:sldId id="297"/>
            <p14:sldId id="309"/>
            <p14:sldId id="275"/>
            <p14:sldId id="312"/>
            <p14:sldId id="289"/>
            <p14:sldId id="291"/>
            <p14:sldId id="292"/>
            <p14:sldId id="283"/>
            <p14:sldId id="310"/>
            <p14:sldId id="320"/>
            <p14:sldId id="293"/>
            <p14:sldId id="294"/>
            <p14:sldId id="31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A96"/>
    <a:srgbClr val="000066"/>
    <a:srgbClr val="163F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8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1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tr-TR"/>
  <c:roundedCorners val="1"/>
  <c:style val="2"/>
  <c:chart>
    <c:title>
      <c:tx>
        <c:rich>
          <a:bodyPr/>
          <a:lstStyle/>
          <a:p>
            <a:pPr>
              <a:defRPr sz="1600" b="1"/>
            </a:pPr>
            <a:r>
              <a:rPr lang="tr-TR" sz="1600" b="1"/>
              <a:t>Yıllara Göre Dağılım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Değer</c:v>
          </c:tx>
          <c:invertIfNegative val="1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4"/>
              <c:pt idx="0">
                <c:v>2022</c:v>
              </c:pt>
              <c:pt idx="1">
                <c:v>2023</c:v>
              </c:pt>
              <c:pt idx="2">
                <c:v>2024</c:v>
              </c:pt>
              <c:pt idx="3">
                <c:v>2025</c:v>
              </c:pt>
            </c:strLit>
          </c:cat>
          <c:val>
            <c:numLit>
              <c:formatCode>General</c:formatCode>
              <c:ptCount val="4"/>
              <c:pt idx="0">
                <c:v>42</c:v>
              </c:pt>
              <c:pt idx="1">
                <c:v>58</c:v>
              </c:pt>
              <c:pt idx="2">
                <c:v>71</c:v>
              </c:pt>
              <c:pt idx="3">
                <c:v>86</c:v>
              </c:pt>
            </c:numLit>
          </c:val>
          <c:extLst>
            <c:ext xmlns:c16="http://schemas.microsoft.com/office/drawing/2014/chart" uri="{C3380CC4-5D6E-409C-BE32-E72D297353CC}">
              <c16:uniqueId val="{00000000-DC70-4187-B80F-ED5085BD6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"/>
        <c:axId val="2"/>
      </c:barChart>
      <c:catAx>
        <c:axId val="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tr-TR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tr-TR"/>
          </a:p>
        </c:txPr>
        <c:crossAx val="1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400"/>
          </a:pPr>
          <a:endParaRPr lang="tr-TR"/>
        </a:p>
      </c:txPr>
    </c:legend>
    <c:plotVisOnly val="1"/>
    <c:dispBlanksAs val="zero"/>
    <c:showDLblsOverMax val="1"/>
  </c:char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tr-TR"/>
  <c:roundedCorners val="1"/>
  <c:style val="2"/>
  <c:chart>
    <c:title>
      <c:tx>
        <c:rich>
          <a:bodyPr/>
          <a:lstStyle/>
          <a:p>
            <a:pPr>
              <a:defRPr sz="1600" b="1"/>
            </a:pPr>
            <a:r>
              <a:rPr lang="tr-TR" sz="1600" b="1"/>
              <a:t>Bütçe Dağılımı (%)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v>Pay</c:v>
          </c:tx>
          <c:dPt>
            <c:idx val="0"/>
            <c:bubble3D val="0"/>
            <c:spPr>
              <a:solidFill>
                <a:srgbClr val="183F73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D779-4D34-8933-6D6E6E9F1B3E}"/>
              </c:ext>
            </c:extLst>
          </c:dPt>
          <c:dPt>
            <c:idx val="1"/>
            <c:bubble3D val="0"/>
            <c:spPr>
              <a:solidFill>
                <a:srgbClr val="00ABC8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D779-4D34-8933-6D6E6E9F1B3E}"/>
              </c:ext>
            </c:extLst>
          </c:dPt>
          <c:dPt>
            <c:idx val="2"/>
            <c:bubble3D val="0"/>
            <c:spPr>
              <a:solidFill>
                <a:srgbClr val="006F86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D779-4D34-8933-6D6E6E9F1B3E}"/>
              </c:ext>
            </c:extLst>
          </c:dPt>
          <c:dPt>
            <c:idx val="3"/>
            <c:bubble3D val="0"/>
            <c:spPr>
              <a:solidFill>
                <a:srgbClr val="6E92C4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D779-4D34-8933-6D6E6E9F1B3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716C8EA6-492E-4207-ABAB-FB075C24A5F5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[KATEGORİ ADI]</a:t>
                    </a:fld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
</a:t>
                    </a:r>
                    <a:fld id="{99544CF3-81CA-4708-B256-190016258B6F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[YÜZDE]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779-4D34-8933-6D6E6E9F1B3E}"/>
                </c:ext>
              </c:extLst>
            </c:dLbl>
            <c:dLbl>
              <c:idx val="1"/>
              <c:layout>
                <c:manualLayout>
                  <c:x val="0.10806487504279357"/>
                  <c:y val="-0.15250836614173227"/>
                </c:manualLayout>
              </c:layout>
              <c:tx>
                <c:rich>
                  <a:bodyPr/>
                  <a:lstStyle/>
                  <a:p>
                    <a:fld id="{48899E5C-0532-4197-8E70-DDA1C113316A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[KATEGORİ ADI]</a:t>
                    </a:fld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
</a:t>
                    </a:r>
                    <a:fld id="{AE57A272-B4AC-4048-86DF-5D5F0232B282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[YÜZDE]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779-4D34-8933-6D6E6E9F1B3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1B35526-88E9-48C0-8E66-A0C1F1283D43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[KATEGORİ ADI]</a:t>
                    </a:fld>
                    <a:r>
                      <a:rPr lang="en-US" baseline="0" dirty="0"/>
                      <a:t>
</a:t>
                    </a:r>
                    <a:fld id="{E88CFDBE-D035-4F33-9482-E8F3A78F0D9F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[YÜZDE]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779-4D34-8933-6D6E6E9F1B3E}"/>
                </c:ext>
              </c:extLst>
            </c:dLbl>
            <c:dLbl>
              <c:idx val="3"/>
              <c:layout>
                <c:manualLayout>
                  <c:x val="6.1708404655939748E-2"/>
                  <c:y val="0.14799483267716534"/>
                </c:manualLayout>
              </c:layout>
              <c:tx>
                <c:rich>
                  <a:bodyPr/>
                  <a:lstStyle/>
                  <a:p>
                    <a:fld id="{EA71344E-91FE-401A-9758-91932A80A397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[KATEGORİ ADI]</a:t>
                    </a:fld>
                    <a:r>
                      <a:rPr lang="en-US" baseline="0" dirty="0"/>
                      <a:t>
</a:t>
                    </a:r>
                    <a:fld id="{29BDB1EC-25B1-4FBC-8413-AD62AB48383A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[YÜZDE]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779-4D34-8933-6D6E6E9F1B3E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tr-T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Lit>
              <c:ptCount val="4"/>
              <c:pt idx="0">
                <c:v>Eğitim</c:v>
              </c:pt>
              <c:pt idx="1">
                <c:v>Araştırma</c:v>
              </c:pt>
              <c:pt idx="2">
                <c:v>Altyapı</c:v>
              </c:pt>
              <c:pt idx="3">
                <c:v>Diğer</c:v>
              </c:pt>
            </c:strLit>
          </c:cat>
          <c:val>
            <c:numLit>
              <c:formatCode>General</c:formatCode>
              <c:ptCount val="4"/>
              <c:pt idx="0">
                <c:v>45</c:v>
              </c:pt>
              <c:pt idx="1">
                <c:v>25</c:v>
              </c:pt>
              <c:pt idx="2">
                <c:v>20</c:v>
              </c:pt>
              <c:pt idx="3">
                <c:v>10</c:v>
              </c:pt>
            </c:numLit>
          </c:val>
          <c:extLst>
            <c:ext xmlns:c16="http://schemas.microsoft.com/office/drawing/2014/chart" uri="{C3380CC4-5D6E-409C-BE32-E72D297353CC}">
              <c16:uniqueId val="{00000000-3FF4-48F9-86B1-E3B57BF21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20917031838411504"/>
          <c:y val="0.8565031988188978"/>
          <c:w val="0.58165936323176992"/>
          <c:h val="7.1621801181102368E-2"/>
        </c:manualLayout>
      </c:layout>
      <c:overlay val="0"/>
      <c:txPr>
        <a:bodyPr/>
        <a:lstStyle/>
        <a:p>
          <a:pPr>
            <a:defRPr sz="1400"/>
          </a:pPr>
          <a:endParaRPr lang="tr-TR"/>
        </a:p>
      </c:txPr>
    </c:legend>
    <c:plotVisOnly val="1"/>
    <c:dispBlanksAs val="zero"/>
    <c:showDLblsOverMax val="1"/>
  </c:chart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E8E407-F374-4365-91A3-2AC4F3ACDC6A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37C11-84F7-4B64-93BD-D599819437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8603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Kapak ve Kapanış / Cover &amp;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zoom1(1).jpg">
            <a:extLst>
              <a:ext uri="{FF2B5EF4-FFF2-40B4-BE49-F238E27FC236}">
                <a16:creationId xmlns:a16="http://schemas.microsoft.com/office/drawing/2014/main" id="{BCAEBB3D-A339-A0D0-72A9-150F4A112E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653BC6C7-DCCE-7D28-A419-0BF9F4D9FF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1510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83F73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045358A-BA84-4F93-DA90-FDED451995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521200"/>
            <a:ext cx="9144000" cy="787400"/>
          </a:xfrm>
        </p:spPr>
        <p:txBody>
          <a:bodyPr wrap="square" anchor="t">
            <a:normAutofit/>
          </a:bodyPr>
          <a:lstStyle>
            <a:lvl1pPr marL="0" indent="0" algn="ctr">
              <a:buNone/>
              <a:defRPr sz="2400">
                <a:solidFill>
                  <a:srgbClr val="183F7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ctr">
              <a:spcBef>
                <a:spcPts val="0"/>
              </a:spcBef>
            </a:pPr>
            <a:r>
              <a:rPr lang="tr-TR" sz="1600" b="1" dirty="0">
                <a:solidFill>
                  <a:schemeClr val="tx2"/>
                </a:solidFill>
              </a:rPr>
              <a:t>Birim / Fakülte Adı</a:t>
            </a:r>
          </a:p>
          <a:p>
            <a:pPr algn="ctr">
              <a:spcBef>
                <a:spcPts val="400"/>
              </a:spcBef>
            </a:pPr>
            <a:r>
              <a:rPr lang="tr-TR" sz="1400" dirty="0">
                <a:solidFill>
                  <a:schemeClr val="tx1"/>
                </a:solidFill>
              </a:rPr>
              <a:t>Ad Soyad</a:t>
            </a:r>
          </a:p>
          <a:p>
            <a:pPr algn="ctr">
              <a:spcBef>
                <a:spcPts val="200"/>
              </a:spcBef>
            </a:pPr>
            <a:r>
              <a:rPr lang="tr-TR" sz="1400" dirty="0">
                <a:solidFill>
                  <a:schemeClr val="tx2"/>
                </a:solidFill>
              </a:rPr>
              <a:t>GG.AA.YYYY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0F2C6CA-30D8-E547-91E6-9175DEE7E0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272212"/>
            <a:ext cx="2743200" cy="365125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fld id="{5784808A-2330-4BA2-8DB3-CECD5D55F741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FD29473-37EF-F14F-2B87-3AF64DE0D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51575"/>
            <a:ext cx="4114800" cy="365125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endParaRPr lang="tr-TR">
              <a:solidFill>
                <a:srgbClr val="183F73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ED62FD4-73D4-A3A3-7A06-B09E29AFB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4500" y="6272211"/>
            <a:ext cx="2743200" cy="365125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fld id="{D4841197-8BAF-42BC-85CA-41212B34C5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087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İçerik /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C6EC147-A7E1-3032-5EC8-561121C4C3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9C0B71F6-EA4F-AA66-9CCF-50171B764C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425" y="365125"/>
            <a:ext cx="11410950" cy="1325563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155D52A-6B98-727B-008C-6C1397B441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2425" y="1825625"/>
            <a:ext cx="11410950" cy="4351338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  <a:lvl2pPr>
              <a:defRPr>
                <a:solidFill>
                  <a:srgbClr val="183F73"/>
                </a:solidFill>
              </a:defRPr>
            </a:lvl2pPr>
            <a:lvl3pPr>
              <a:defRPr>
                <a:solidFill>
                  <a:srgbClr val="183F73"/>
                </a:solidFill>
              </a:defRPr>
            </a:lvl3pPr>
            <a:lvl4pPr>
              <a:defRPr>
                <a:solidFill>
                  <a:srgbClr val="183F73"/>
                </a:solidFill>
              </a:defRPr>
            </a:lvl4pPr>
            <a:lvl5pPr>
              <a:defRPr>
                <a:solidFill>
                  <a:srgbClr val="183F73"/>
                </a:solidFill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C8A505A-876D-3A7C-3AEF-905DDE0923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096000"/>
            <a:ext cx="2743200" cy="365125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fld id="{5784808A-2330-4BA2-8DB3-CECD5D55F741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62D99D4-A0D6-D1AE-CA4C-612B67A98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070599"/>
            <a:ext cx="2743200" cy="365125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fld id="{D4841197-8BAF-42BC-85CA-41212B34C5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1108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Bölüm /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zoom1(1).jpg">
            <a:extLst>
              <a:ext uri="{FF2B5EF4-FFF2-40B4-BE49-F238E27FC236}">
                <a16:creationId xmlns:a16="http://schemas.microsoft.com/office/drawing/2014/main" id="{80FC2C99-99AC-2A68-89FD-445F01E287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D8234A19-69E1-B9E9-FB98-6970AC28E9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>
                <a:solidFill>
                  <a:srgbClr val="183F73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4D4EF53-407C-AC47-330E-D747EDE792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1575"/>
            <a:ext cx="2743200" cy="365125"/>
          </a:xfrm>
        </p:spPr>
        <p:txBody>
          <a:bodyPr/>
          <a:lstStyle>
            <a:lvl1pPr algn="ctr">
              <a:defRPr>
                <a:solidFill>
                  <a:srgbClr val="183F73"/>
                </a:solidFill>
              </a:defRPr>
            </a:lvl1pPr>
          </a:lstStyle>
          <a:p>
            <a:pPr algn="ctr"/>
            <a:fld id="{5784808A-2330-4BA2-8DB3-CECD5D55F741}" type="datetimeFigureOut">
              <a:rPr lang="tr-TR" smtClean="0"/>
              <a:pPr algn="ctr"/>
              <a:t>30.06.2026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4684DAC-3906-1E91-5B0B-5E3EAC26B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51575"/>
            <a:ext cx="4114800" cy="365125"/>
          </a:xfrm>
        </p:spPr>
        <p:txBody>
          <a:bodyPr/>
          <a:lstStyle>
            <a:lvl1pPr algn="ctr">
              <a:defRPr>
                <a:solidFill>
                  <a:srgbClr val="183F73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2CA6128-980F-47AB-1967-57C75A7AD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51575"/>
            <a:ext cx="2743200" cy="365125"/>
          </a:xfrm>
        </p:spPr>
        <p:txBody>
          <a:bodyPr/>
          <a:lstStyle>
            <a:lvl1pPr algn="ctr">
              <a:defRPr>
                <a:solidFill>
                  <a:srgbClr val="183F73"/>
                </a:solidFill>
              </a:defRPr>
            </a:lvl1pPr>
          </a:lstStyle>
          <a:p>
            <a:pPr algn="ctr"/>
            <a:fld id="{D4841197-8BAF-42BC-85CA-41212B34C5FD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99B7B5-6FE1-4219-0482-71FA6A5B4F4A}"/>
              </a:ext>
            </a:extLst>
          </p:cNvPr>
          <p:cNvSpPr/>
          <p:nvPr userDrawn="1"/>
        </p:nvSpPr>
        <p:spPr>
          <a:xfrm>
            <a:off x="4038600" y="5181600"/>
            <a:ext cx="3790950" cy="908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03499D9-67C3-AFD6-0A61-58B289513F3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83F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4147080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İki Sütun /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A4C8F96-0DF4-B550-321A-DBEBA169A5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7688318-8A53-C24C-021F-1FE0588C03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6724" y="365125"/>
            <a:ext cx="11258551" cy="1325563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47C8604-C237-21F9-FE46-1E84993894B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66725" y="1825625"/>
            <a:ext cx="5524500" cy="4351338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  <a:lvl2pPr>
              <a:defRPr>
                <a:solidFill>
                  <a:srgbClr val="183F73"/>
                </a:solidFill>
              </a:defRPr>
            </a:lvl2pPr>
            <a:lvl3pPr>
              <a:defRPr>
                <a:solidFill>
                  <a:srgbClr val="183F73"/>
                </a:solidFill>
              </a:defRPr>
            </a:lvl3pPr>
            <a:lvl4pPr>
              <a:defRPr>
                <a:solidFill>
                  <a:srgbClr val="183F73"/>
                </a:solidFill>
              </a:defRPr>
            </a:lvl4pPr>
            <a:lvl5pPr>
              <a:defRPr>
                <a:solidFill>
                  <a:srgbClr val="183F73"/>
                </a:solidFill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73A312F-1408-DD72-AECC-6E1C99D85C6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00775" y="1825625"/>
            <a:ext cx="5524500" cy="4351338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  <a:lvl2pPr>
              <a:defRPr>
                <a:solidFill>
                  <a:srgbClr val="183F73"/>
                </a:solidFill>
              </a:defRPr>
            </a:lvl2pPr>
            <a:lvl3pPr>
              <a:defRPr>
                <a:solidFill>
                  <a:srgbClr val="183F73"/>
                </a:solidFill>
              </a:defRPr>
            </a:lvl3pPr>
            <a:lvl4pPr>
              <a:defRPr>
                <a:solidFill>
                  <a:srgbClr val="183F73"/>
                </a:solidFill>
              </a:defRPr>
            </a:lvl4pPr>
            <a:lvl5pPr>
              <a:defRPr>
                <a:solidFill>
                  <a:srgbClr val="183F73"/>
                </a:solidFill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DF1AEB1-F463-9040-304C-65FD3078F2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084094"/>
            <a:ext cx="2743200" cy="365125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fld id="{5784808A-2330-4BA2-8DB3-CECD5D55F741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5B14490-041B-7842-5633-3F369524A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068219"/>
            <a:ext cx="2743200" cy="365125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fld id="{D4841197-8BAF-42BC-85CA-41212B34C5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9264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Yalnızca Başlık /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F1A88B6-ED56-CF39-2D1D-7DEC79F962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44DB030A-3310-83F9-4C72-2953AB6CDC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48A5BAC-29D4-6304-94ED-AFD7E161D1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999" y="6073775"/>
            <a:ext cx="2743200" cy="365125"/>
          </a:xfrm>
        </p:spPr>
        <p:txBody>
          <a:bodyPr/>
          <a:lstStyle/>
          <a:p>
            <a:fld id="{5784808A-2330-4BA2-8DB3-CECD5D55F741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AA596B0-D9F2-547C-738E-691979330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7801" y="6070599"/>
            <a:ext cx="2743200" cy="365125"/>
          </a:xfrm>
        </p:spPr>
        <p:txBody>
          <a:bodyPr/>
          <a:lstStyle/>
          <a:p>
            <a:fld id="{D4841197-8BAF-42BC-85CA-41212B34C5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0631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oş /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4F9902D-C0A4-58D5-FD91-0A509B225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4808A-2330-4BA2-8DB3-CECD5D55F741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DA9FE5CB-D7B7-7769-4382-275514FAF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DE4E2C6-50BE-86F7-E353-4E858019D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1197-8BAF-42BC-85CA-41212B34C5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7278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zoom1(1).jpg">
            <a:extLst>
              <a:ext uri="{FF2B5EF4-FFF2-40B4-BE49-F238E27FC236}">
                <a16:creationId xmlns:a16="http://schemas.microsoft.com/office/drawing/2014/main" id="{BCAEBB3D-A339-A0D0-72A9-150F4A112E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653BC6C7-DCCE-7D28-A419-0BF9F4D9FF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1510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83F73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045358A-BA84-4F93-DA90-FDED451995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521200"/>
            <a:ext cx="9144000" cy="787400"/>
          </a:xfrm>
        </p:spPr>
        <p:txBody>
          <a:bodyPr wrap="square" anchor="t">
            <a:normAutofit/>
          </a:bodyPr>
          <a:lstStyle>
            <a:lvl1pPr marL="0" indent="0" algn="ctr">
              <a:buNone/>
              <a:defRPr sz="2400">
                <a:solidFill>
                  <a:srgbClr val="183F7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ctr">
              <a:spcBef>
                <a:spcPts val="0"/>
              </a:spcBef>
            </a:pPr>
            <a:r>
              <a:rPr lang="tr-TR" sz="1600" b="1" dirty="0">
                <a:solidFill>
                  <a:schemeClr val="tx2"/>
                </a:solidFill>
              </a:rPr>
              <a:t>Birim / Fakülte Adı</a:t>
            </a:r>
          </a:p>
          <a:p>
            <a:pPr algn="ctr">
              <a:spcBef>
                <a:spcPts val="400"/>
              </a:spcBef>
            </a:pPr>
            <a:r>
              <a:rPr lang="tr-TR" sz="1400" dirty="0">
                <a:solidFill>
                  <a:schemeClr val="tx1"/>
                </a:solidFill>
              </a:rPr>
              <a:t>Ad Soyad</a:t>
            </a:r>
          </a:p>
          <a:p>
            <a:pPr algn="ctr">
              <a:spcBef>
                <a:spcPts val="200"/>
              </a:spcBef>
            </a:pPr>
            <a:r>
              <a:rPr lang="tr-TR" sz="1400" dirty="0">
                <a:solidFill>
                  <a:schemeClr val="tx2"/>
                </a:solidFill>
              </a:rPr>
              <a:t>GG.AA.YYYY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0F2C6CA-30D8-E547-91E6-9175DEE7E0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272212"/>
            <a:ext cx="2743200" cy="365125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fld id="{5784808A-2330-4BA2-8DB3-CECD5D55F741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FD29473-37EF-F14F-2B87-3AF64DE0D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51575"/>
            <a:ext cx="4114800" cy="365125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endParaRPr lang="tr-TR">
              <a:solidFill>
                <a:srgbClr val="183F73"/>
              </a:solidFill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ED62FD4-73D4-A3A3-7A06-B09E29AFB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4500" y="6272211"/>
            <a:ext cx="2743200" cy="365125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fld id="{D4841197-8BAF-42BC-85CA-41212B34C5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0878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C6EC147-A7E1-3032-5EC8-561121C4C3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9C0B71F6-EA4F-AA66-9CCF-50171B764C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425" y="365125"/>
            <a:ext cx="11410950" cy="1325563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155D52A-6B98-727B-008C-6C1397B441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2425" y="1825625"/>
            <a:ext cx="11410950" cy="4351338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  <a:lvl2pPr>
              <a:defRPr>
                <a:solidFill>
                  <a:srgbClr val="183F73"/>
                </a:solidFill>
              </a:defRPr>
            </a:lvl2pPr>
            <a:lvl3pPr>
              <a:defRPr>
                <a:solidFill>
                  <a:srgbClr val="183F73"/>
                </a:solidFill>
              </a:defRPr>
            </a:lvl3pPr>
            <a:lvl4pPr>
              <a:defRPr>
                <a:solidFill>
                  <a:srgbClr val="183F73"/>
                </a:solidFill>
              </a:defRPr>
            </a:lvl4pPr>
            <a:lvl5pPr>
              <a:defRPr>
                <a:solidFill>
                  <a:srgbClr val="183F73"/>
                </a:solidFill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C8A505A-876D-3A7C-3AEF-905DDE0923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096000"/>
            <a:ext cx="2743200" cy="365125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fld id="{5784808A-2330-4BA2-8DB3-CECD5D55F741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62D99D4-A0D6-D1AE-CA4C-612B67A98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070599"/>
            <a:ext cx="2743200" cy="365125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fld id="{D4841197-8BAF-42BC-85CA-41212B34C5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1108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zoom1(1).jpg">
            <a:extLst>
              <a:ext uri="{FF2B5EF4-FFF2-40B4-BE49-F238E27FC236}">
                <a16:creationId xmlns:a16="http://schemas.microsoft.com/office/drawing/2014/main" id="{80FC2C99-99AC-2A68-89FD-445F01E287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D8234A19-69E1-B9E9-FB98-6970AC28E9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>
                <a:solidFill>
                  <a:srgbClr val="183F73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4D4EF53-407C-AC47-330E-D747EDE792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51575"/>
            <a:ext cx="2743200" cy="365125"/>
          </a:xfrm>
        </p:spPr>
        <p:txBody>
          <a:bodyPr/>
          <a:lstStyle>
            <a:lvl1pPr algn="ctr">
              <a:defRPr>
                <a:solidFill>
                  <a:srgbClr val="183F73"/>
                </a:solidFill>
              </a:defRPr>
            </a:lvl1pPr>
          </a:lstStyle>
          <a:p>
            <a:pPr algn="ctr"/>
            <a:fld id="{5784808A-2330-4BA2-8DB3-CECD5D55F741}" type="datetimeFigureOut">
              <a:rPr lang="tr-TR" smtClean="0"/>
              <a:pPr algn="ctr"/>
              <a:t>30.06.2026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4684DAC-3906-1E91-5B0B-5E3EAC26B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51575"/>
            <a:ext cx="4114800" cy="365125"/>
          </a:xfrm>
        </p:spPr>
        <p:txBody>
          <a:bodyPr/>
          <a:lstStyle>
            <a:lvl1pPr algn="ctr">
              <a:defRPr>
                <a:solidFill>
                  <a:srgbClr val="183F73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2CA6128-980F-47AB-1967-57C75A7AD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51575"/>
            <a:ext cx="2743200" cy="365125"/>
          </a:xfrm>
        </p:spPr>
        <p:txBody>
          <a:bodyPr/>
          <a:lstStyle>
            <a:lvl1pPr algn="ctr">
              <a:defRPr>
                <a:solidFill>
                  <a:srgbClr val="183F73"/>
                </a:solidFill>
              </a:defRPr>
            </a:lvl1pPr>
          </a:lstStyle>
          <a:p>
            <a:pPr algn="ctr"/>
            <a:fld id="{D4841197-8BAF-42BC-85CA-41212B34C5FD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99B7B5-6FE1-4219-0482-71FA6A5B4F4A}"/>
              </a:ext>
            </a:extLst>
          </p:cNvPr>
          <p:cNvSpPr/>
          <p:nvPr userDrawn="1"/>
        </p:nvSpPr>
        <p:spPr>
          <a:xfrm>
            <a:off x="4038600" y="5181600"/>
            <a:ext cx="3790950" cy="908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03499D9-67C3-AFD6-0A61-58B289513F3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83F7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4147080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A4C8F96-0DF4-B550-321A-DBEBA169A5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7688318-8A53-C24C-021F-1FE0588C03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6724" y="365125"/>
            <a:ext cx="11258551" cy="1325563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47C8604-C237-21F9-FE46-1E84993894B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66725" y="1825625"/>
            <a:ext cx="5524500" cy="4351338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  <a:lvl2pPr>
              <a:defRPr>
                <a:solidFill>
                  <a:srgbClr val="183F73"/>
                </a:solidFill>
              </a:defRPr>
            </a:lvl2pPr>
            <a:lvl3pPr>
              <a:defRPr>
                <a:solidFill>
                  <a:srgbClr val="183F73"/>
                </a:solidFill>
              </a:defRPr>
            </a:lvl3pPr>
            <a:lvl4pPr>
              <a:defRPr>
                <a:solidFill>
                  <a:srgbClr val="183F73"/>
                </a:solidFill>
              </a:defRPr>
            </a:lvl4pPr>
            <a:lvl5pPr>
              <a:defRPr>
                <a:solidFill>
                  <a:srgbClr val="183F73"/>
                </a:solidFill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73A312F-1408-DD72-AECC-6E1C99D85C6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00775" y="1825625"/>
            <a:ext cx="5524500" cy="4351338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  <a:lvl2pPr>
              <a:defRPr>
                <a:solidFill>
                  <a:srgbClr val="183F73"/>
                </a:solidFill>
              </a:defRPr>
            </a:lvl2pPr>
            <a:lvl3pPr>
              <a:defRPr>
                <a:solidFill>
                  <a:srgbClr val="183F73"/>
                </a:solidFill>
              </a:defRPr>
            </a:lvl3pPr>
            <a:lvl4pPr>
              <a:defRPr>
                <a:solidFill>
                  <a:srgbClr val="183F73"/>
                </a:solidFill>
              </a:defRPr>
            </a:lvl4pPr>
            <a:lvl5pPr>
              <a:defRPr>
                <a:solidFill>
                  <a:srgbClr val="183F73"/>
                </a:solidFill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DF1AEB1-F463-9040-304C-65FD3078F2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084094"/>
            <a:ext cx="2743200" cy="365125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fld id="{5784808A-2330-4BA2-8DB3-CECD5D55F741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5B14490-041B-7842-5633-3F369524A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068219"/>
            <a:ext cx="2743200" cy="365125"/>
          </a:xfrm>
        </p:spPr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fld id="{D4841197-8BAF-42BC-85CA-41212B34C5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9264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F1A88B6-ED56-CF39-2D1D-7DEC79F962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44DB030A-3310-83F9-4C72-2953AB6CDC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83F73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48A5BAC-29D4-6304-94ED-AFD7E161D1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999" y="6073775"/>
            <a:ext cx="2743200" cy="365125"/>
          </a:xfrm>
        </p:spPr>
        <p:txBody>
          <a:bodyPr/>
          <a:lstStyle/>
          <a:p>
            <a:fld id="{5784808A-2330-4BA2-8DB3-CECD5D55F741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AA596B0-D9F2-547C-738E-691979330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7801" y="6070599"/>
            <a:ext cx="2743200" cy="365125"/>
          </a:xfrm>
        </p:spPr>
        <p:txBody>
          <a:bodyPr/>
          <a:lstStyle/>
          <a:p>
            <a:fld id="{D4841197-8BAF-42BC-85CA-41212B34C5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0631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4F9902D-C0A4-58D5-FD91-0A509B225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4808A-2330-4BA2-8DB3-CECD5D55F741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DA9FE5CB-D7B7-7769-4382-275514FAF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DE4E2C6-50BE-86F7-E353-4E858019D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41197-8BAF-42BC-85CA-41212B34C5F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727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EA89C50-0189-626B-654B-73CA548F2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65125"/>
            <a:ext cx="114395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7FF55A1-E497-12EA-3441-4E6074B98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0999" y="1825625"/>
            <a:ext cx="114395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FE660E9-7B15-C144-2164-03511D8B9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0999" y="6359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83F73"/>
                </a:solidFill>
              </a:defRPr>
            </a:lvl1pPr>
          </a:lstStyle>
          <a:p>
            <a:fld id="{5784808A-2330-4BA2-8DB3-CECD5D55F741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2797FB6-0E10-38A3-34B8-7831763874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183F73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4A36F7F-39EC-0CB3-FE6D-08CEDDA51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1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83F73"/>
                </a:solidFill>
              </a:defRPr>
            </a:lvl1pPr>
          </a:lstStyle>
          <a:p>
            <a:fld id="{D4841197-8BAF-42BC-85CA-41212B34C5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345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83F7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83F7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83F7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83F7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83F7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83F7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EA89C50-0189-626B-654B-73CA548F2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65125"/>
            <a:ext cx="114395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7FF55A1-E497-12EA-3441-4E6074B98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0999" y="1825625"/>
            <a:ext cx="114395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FE660E9-7B15-C144-2164-03511D8B9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0999" y="6359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83F73"/>
                </a:solidFill>
              </a:defRPr>
            </a:lvl1pPr>
          </a:lstStyle>
          <a:p>
            <a:fld id="{5784808A-2330-4BA2-8DB3-CECD5D55F741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2797FB6-0E10-38A3-34B8-7831763874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183F73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4A36F7F-39EC-0CB3-FE6D-08CEDDA51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1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83F73"/>
                </a:solidFill>
              </a:defRPr>
            </a:lvl1pPr>
          </a:lstStyle>
          <a:p>
            <a:fld id="{D4841197-8BAF-42BC-85CA-41212B34C5F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345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83F73"/>
          </a:solidFill>
          <a:effectLst>
            <a:outerShdw blurRad="40000" dist="20000" dir="2700000" rotWithShape="0">
              <a:srgbClr val="000000">
                <a:alpha val="3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83F7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83F7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83F7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83F7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83F7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A09795-1660-97A9-1618-859A7B8BD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ABU Sunu Teması — Kullanım Kılavuzu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94E2A57-E08A-4334-9804-30B3FB8A4D79}"/>
              </a:ext>
            </a:extLst>
          </p:cNvPr>
          <p:cNvSpPr txBox="1"/>
          <p:nvPr/>
        </p:nvSpPr>
        <p:spPr>
          <a:xfrm>
            <a:off x="508000" y="1752600"/>
            <a:ext cx="11176000" cy="3302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600" i="1" dirty="0">
                <a:solidFill>
                  <a:srgbClr val="006F86"/>
                </a:solidFill>
              </a:rPr>
              <a:t>Antalya Bilim Üniversitesi · İdari ve akademik birimler için kurumsal sunum şablonu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FCEF400F-C7D7-47DA-8EFA-DC9C495FF46B}"/>
              </a:ext>
            </a:extLst>
          </p:cNvPr>
          <p:cNvSpPr/>
          <p:nvPr/>
        </p:nvSpPr>
        <p:spPr>
          <a:xfrm>
            <a:off x="508000" y="2133600"/>
            <a:ext cx="5461000" cy="1727200"/>
          </a:xfrm>
          <a:prstGeom prst="roundRect">
            <a:avLst/>
          </a:prstGeom>
          <a:solidFill>
            <a:srgbClr val="EAF4F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002554"/>
              </a:solidFill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B2D73176-5960-4F51-A0BF-C9B45C65DE47}"/>
              </a:ext>
            </a:extLst>
          </p:cNvPr>
          <p:cNvSpPr/>
          <p:nvPr/>
        </p:nvSpPr>
        <p:spPr>
          <a:xfrm>
            <a:off x="508000" y="2133600"/>
            <a:ext cx="101600" cy="1727200"/>
          </a:xfrm>
          <a:prstGeom prst="rect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61E5548-ACC5-4801-8F62-5A0185B9D2EF}"/>
              </a:ext>
            </a:extLst>
          </p:cNvPr>
          <p:cNvSpPr txBox="1"/>
          <p:nvPr/>
        </p:nvSpPr>
        <p:spPr>
          <a:xfrm>
            <a:off x="812800" y="2286000"/>
            <a:ext cx="4953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700" b="1">
                <a:solidFill>
                  <a:srgbClr val="183F73"/>
                </a:solidFill>
              </a:rPr>
              <a:t>Amaç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9FB091F-4A14-4731-AE1B-B786F08C8373}"/>
              </a:ext>
            </a:extLst>
          </p:cNvPr>
          <p:cNvSpPr txBox="1"/>
          <p:nvPr/>
        </p:nvSpPr>
        <p:spPr>
          <a:xfrm>
            <a:off x="812800" y="2692400"/>
            <a:ext cx="4953000" cy="10414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tr-TR" sz="1400" dirty="0">
                <a:solidFill>
                  <a:srgbClr val="002554"/>
                </a:solidFill>
              </a:rPr>
              <a:t>Tüm birimlerde tutarlı, kurumsal kimliğe uygun ve profesyonel sunumlar hazırlamak için ortak bir şablon sunar.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7DCE97FD-78BE-4AD3-8F0A-77546E752303}"/>
              </a:ext>
            </a:extLst>
          </p:cNvPr>
          <p:cNvSpPr/>
          <p:nvPr/>
        </p:nvSpPr>
        <p:spPr>
          <a:xfrm>
            <a:off x="6223000" y="2133600"/>
            <a:ext cx="5461000" cy="1727200"/>
          </a:xfrm>
          <a:prstGeom prst="roundRect">
            <a:avLst/>
          </a:prstGeom>
          <a:solidFill>
            <a:srgbClr val="EAF4F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002554"/>
              </a:solidFill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FB29CC4F-AEF4-4CE8-9934-E2E026769C0C}"/>
              </a:ext>
            </a:extLst>
          </p:cNvPr>
          <p:cNvSpPr/>
          <p:nvPr/>
        </p:nvSpPr>
        <p:spPr>
          <a:xfrm>
            <a:off x="6223000" y="2133600"/>
            <a:ext cx="101600" cy="1727200"/>
          </a:xfrm>
          <a:prstGeom prst="rect">
            <a:avLst/>
          </a:prstGeom>
          <a:solidFill>
            <a:srgbClr val="00ABC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002554"/>
              </a:solidFill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34862F6-6FAD-4331-A06A-5F24A168F6C6}"/>
              </a:ext>
            </a:extLst>
          </p:cNvPr>
          <p:cNvSpPr txBox="1"/>
          <p:nvPr/>
        </p:nvSpPr>
        <p:spPr>
          <a:xfrm>
            <a:off x="6527800" y="2286000"/>
            <a:ext cx="4953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700" b="1">
                <a:solidFill>
                  <a:srgbClr val="183F73"/>
                </a:solidFill>
              </a:rPr>
              <a:t>Nasıl Kullanılır?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E17BD803-9C20-4057-844E-6298500622AE}"/>
              </a:ext>
            </a:extLst>
          </p:cNvPr>
          <p:cNvSpPr txBox="1"/>
          <p:nvPr/>
        </p:nvSpPr>
        <p:spPr>
          <a:xfrm>
            <a:off x="6527800" y="2692400"/>
            <a:ext cx="4953000" cy="10414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tr-TR" sz="1400">
                <a:solidFill>
                  <a:srgbClr val="002554"/>
                </a:solidFill>
              </a:rPr>
              <a:t>İhtiyacınız olan sayfa türünü seçip çoğaltın (sağ tık → Slaytı Çoğalt), ardından örnek içeriği kendi içeriğinizle değiştirin.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70E43065-B57D-4A0D-B4D5-678EDF6241E1}"/>
              </a:ext>
            </a:extLst>
          </p:cNvPr>
          <p:cNvSpPr/>
          <p:nvPr/>
        </p:nvSpPr>
        <p:spPr>
          <a:xfrm>
            <a:off x="508000" y="4114800"/>
            <a:ext cx="5461000" cy="1727200"/>
          </a:xfrm>
          <a:prstGeom prst="roundRect">
            <a:avLst/>
          </a:prstGeom>
          <a:solidFill>
            <a:srgbClr val="EAF4F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002554"/>
              </a:solidFill>
            </a:endParaRP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0BFF82DF-3B7C-4825-9087-5E4700924192}"/>
              </a:ext>
            </a:extLst>
          </p:cNvPr>
          <p:cNvSpPr/>
          <p:nvPr/>
        </p:nvSpPr>
        <p:spPr>
          <a:xfrm>
            <a:off x="508000" y="4114800"/>
            <a:ext cx="101600" cy="1727200"/>
          </a:xfrm>
          <a:prstGeom prst="rect">
            <a:avLst/>
          </a:prstGeom>
          <a:solidFill>
            <a:srgbClr val="2E6CA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FFFFFF"/>
              </a:solidFill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57A9A08B-60CB-40F8-804C-CB52582452B9}"/>
              </a:ext>
            </a:extLst>
          </p:cNvPr>
          <p:cNvSpPr txBox="1"/>
          <p:nvPr/>
        </p:nvSpPr>
        <p:spPr>
          <a:xfrm>
            <a:off x="812800" y="4267200"/>
            <a:ext cx="4953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700" b="1">
                <a:solidFill>
                  <a:srgbClr val="183F73"/>
                </a:solidFill>
              </a:rPr>
              <a:t>Hazır Sayfa Türleri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3DA076C1-9468-47F6-BAB3-1E5FB3361DFD}"/>
              </a:ext>
            </a:extLst>
          </p:cNvPr>
          <p:cNvSpPr txBox="1"/>
          <p:nvPr/>
        </p:nvSpPr>
        <p:spPr>
          <a:xfrm>
            <a:off x="812800" y="4673600"/>
            <a:ext cx="4953000" cy="10414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tr-TR" sz="1400">
                <a:solidFill>
                  <a:srgbClr val="002554"/>
                </a:solidFill>
              </a:rPr>
              <a:t>Kapak, içindekiler, bölüm ayıracı, tek/çift/üç/dört sütun, karşılaştırma, tablo, grafik, KPI, zaman çizelgesi, süreç, ekip, galeri ve kapanış.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332A9769-5EA5-4A3A-B4A5-EC1366AA663A}"/>
              </a:ext>
            </a:extLst>
          </p:cNvPr>
          <p:cNvSpPr/>
          <p:nvPr/>
        </p:nvSpPr>
        <p:spPr>
          <a:xfrm>
            <a:off x="6223000" y="4114800"/>
            <a:ext cx="5461000" cy="1727200"/>
          </a:xfrm>
          <a:prstGeom prst="roundRect">
            <a:avLst/>
          </a:prstGeom>
          <a:solidFill>
            <a:srgbClr val="EAF4F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002554"/>
              </a:solidFill>
            </a:endParaRP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CD086833-D452-4D7E-98CE-40480AFBF947}"/>
              </a:ext>
            </a:extLst>
          </p:cNvPr>
          <p:cNvSpPr/>
          <p:nvPr/>
        </p:nvSpPr>
        <p:spPr>
          <a:xfrm>
            <a:off x="6223000" y="4114800"/>
            <a:ext cx="101600" cy="1727200"/>
          </a:xfrm>
          <a:prstGeom prst="rect">
            <a:avLst/>
          </a:prstGeom>
          <a:solidFill>
            <a:srgbClr val="006F8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FFFFFF"/>
              </a:solidFill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1F68AD80-40E4-4464-A00A-864586F5C4B6}"/>
              </a:ext>
            </a:extLst>
          </p:cNvPr>
          <p:cNvSpPr txBox="1"/>
          <p:nvPr/>
        </p:nvSpPr>
        <p:spPr>
          <a:xfrm>
            <a:off x="6527800" y="4267200"/>
            <a:ext cx="4953000" cy="3556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700" b="1">
                <a:solidFill>
                  <a:srgbClr val="183F73"/>
                </a:solidFill>
              </a:rPr>
              <a:t>Kurumsal Kurallar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134C9588-7E09-4668-9864-9D93EDAA784D}"/>
              </a:ext>
            </a:extLst>
          </p:cNvPr>
          <p:cNvSpPr txBox="1"/>
          <p:nvPr/>
        </p:nvSpPr>
        <p:spPr>
          <a:xfrm>
            <a:off x="6527800" y="4673600"/>
            <a:ext cx="4953000" cy="10414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tr-TR" sz="1400">
                <a:solidFill>
                  <a:srgbClr val="002554"/>
                </a:solidFill>
              </a:rPr>
              <a:t>Renk paleti (lacivert, turkuaz) ve yazı tipi (Calibri) sabittir, değiştirmeyin. Her kullanıcının içeriği farklı olabilir; şablon yalnızca çerçeveyi standartlaştırır.</a:t>
            </a:r>
          </a:p>
        </p:txBody>
      </p:sp>
    </p:spTree>
    <p:extLst>
      <p:ext uri="{BB962C8B-B14F-4D97-AF65-F5344CB8AC3E}">
        <p14:creationId xmlns:p14="http://schemas.microsoft.com/office/powerpoint/2010/main" val="3708820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FA42C-8E76-3D47-52F2-6E0592A38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51063"/>
            <a:ext cx="9144000" cy="2286000"/>
          </a:xfrm>
        </p:spPr>
        <p:txBody>
          <a:bodyPr/>
          <a:lstStyle/>
          <a:p>
            <a:pPr algn="ctr"/>
            <a:r>
              <a:rPr lang="tr-TR" dirty="0"/>
              <a:t>Sunum Başlığı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5D6D0B-F346-2A24-EDCC-9A12C2A788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21200"/>
            <a:ext cx="9144000" cy="787400"/>
          </a:xfrm>
        </p:spPr>
        <p:txBody>
          <a:bodyPr wrap="square" anchor="t">
            <a:normAutofit/>
          </a:bodyPr>
          <a:lstStyle/>
          <a:p>
            <a:pPr algn="ctr">
              <a:spcBef>
                <a:spcPts val="0"/>
              </a:spcBef>
            </a:pPr>
            <a:r>
              <a:rPr lang="tr-TR" sz="1600" b="1" dirty="0">
                <a:solidFill>
                  <a:schemeClr val="tx2"/>
                </a:solidFill>
              </a:rPr>
              <a:t>Birim / Fakülte Adı</a:t>
            </a:r>
          </a:p>
          <a:p>
            <a:pPr algn="ctr">
              <a:spcBef>
                <a:spcPts val="400"/>
              </a:spcBef>
            </a:pPr>
            <a:r>
              <a:rPr lang="tr-TR" sz="1400" dirty="0">
                <a:solidFill>
                  <a:schemeClr val="tx1"/>
                </a:solidFill>
              </a:rPr>
              <a:t>Ad Soyad</a:t>
            </a:r>
          </a:p>
          <a:p>
            <a:pPr algn="ctr">
              <a:spcBef>
                <a:spcPts val="200"/>
              </a:spcBef>
            </a:pPr>
            <a:r>
              <a:rPr lang="tr-TR" sz="1400" dirty="0">
                <a:solidFill>
                  <a:schemeClr val="tx2"/>
                </a:solidFill>
              </a:rPr>
              <a:t>GG.AA.YYYY</a:t>
            </a:r>
          </a:p>
        </p:txBody>
      </p:sp>
    </p:spTree>
    <p:extLst>
      <p:ext uri="{BB962C8B-B14F-4D97-AF65-F5344CB8AC3E}">
        <p14:creationId xmlns:p14="http://schemas.microsoft.com/office/powerpoint/2010/main" val="1073787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EE81B-B911-A142-9F3E-A96AB2BB5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İçindekiler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08864-AFD1-9F66-F314-A3A2C8215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tr-TR" dirty="0"/>
              <a:t>Giriş ve Amaç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tr-TR" dirty="0"/>
              <a:t>Kapsam ve Yöntem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tr-TR" dirty="0"/>
              <a:t>Mevcut Durum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tr-TR" dirty="0"/>
              <a:t>Bulgular ve Değerlendirme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tr-TR" dirty="0"/>
              <a:t>Sonuç ve Öneriler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tr-TR" dirty="0"/>
              <a:t>İletişim</a:t>
            </a:r>
          </a:p>
        </p:txBody>
      </p:sp>
    </p:spTree>
    <p:extLst>
      <p:ext uri="{BB962C8B-B14F-4D97-AF65-F5344CB8AC3E}">
        <p14:creationId xmlns:p14="http://schemas.microsoft.com/office/powerpoint/2010/main" val="2821790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C08351-D0A5-F48E-A86E-A7A143141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EFA3B41-1BEB-BEBD-C7CB-CC8442028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3178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74000-0C61-BFC5-1FAA-550AAC673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Bölüm Başlığı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69BE9-199E-348F-D9C4-22A3784815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tr-TR" sz="1800" dirty="0"/>
              <a:t>Bu bölümde ele alınacak konuların kısa açıklaması burada yer alır.</a:t>
            </a:r>
          </a:p>
        </p:txBody>
      </p:sp>
    </p:spTree>
    <p:extLst>
      <p:ext uri="{BB962C8B-B14F-4D97-AF65-F5344CB8AC3E}">
        <p14:creationId xmlns:p14="http://schemas.microsoft.com/office/powerpoint/2010/main" val="35199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168C09-9692-ED39-CF05-524835AAF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Tek Sütun – Madde İmli İçerik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F811719-506E-6E70-663F-7F39E7801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Birinci ana nokta buraya yazılır.
İkinci ana nokta kısa ve net olmalı.
Üçüncü ana nokta tek bir fikir içersin.
Gerektiğinde alt maddeler eklenebilir.</a:t>
            </a:r>
          </a:p>
        </p:txBody>
      </p:sp>
    </p:spTree>
    <p:extLst>
      <p:ext uri="{BB962C8B-B14F-4D97-AF65-F5344CB8AC3E}">
        <p14:creationId xmlns:p14="http://schemas.microsoft.com/office/powerpoint/2010/main" val="2939717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4F7A66-C2CA-644F-3EBE-E5EB0F591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Çift Sütun – Madde İmli İçerik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A1AC0A7-23C9-98A4-D4DB-E49295239A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r-TR" sz="2000"/>
              <a:t>Sol sütun – ilk önemli nokta
İkinci destekleyici madde
Üçüncü madde
Dördüncü madde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A1C070F-9A9C-A333-70BF-0790C4E650F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tr-TR" sz="2000"/>
              <a:t>Sağ sütun – ilk önemli nokta
İkinci destekleyici madde
Üçüncü madde
Dördüncü madde</a:t>
            </a:r>
          </a:p>
        </p:txBody>
      </p:sp>
    </p:spTree>
    <p:extLst>
      <p:ext uri="{BB962C8B-B14F-4D97-AF65-F5344CB8AC3E}">
        <p14:creationId xmlns:p14="http://schemas.microsoft.com/office/powerpoint/2010/main" val="3692761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F9B219-3786-9ECC-A1D2-E615B7193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Üç Sütun Düzeni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923E92D-D926-4646-BD0A-25704B06C175}"/>
              </a:ext>
            </a:extLst>
          </p:cNvPr>
          <p:cNvSpPr/>
          <p:nvPr/>
        </p:nvSpPr>
        <p:spPr>
          <a:xfrm>
            <a:off x="508000" y="2159000"/>
            <a:ext cx="3467100" cy="3479800"/>
          </a:xfrm>
          <a:prstGeom prst="roundRect">
            <a:avLst/>
          </a:prstGeom>
          <a:solidFill>
            <a:srgbClr val="EEF3F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15233D"/>
              </a:solidFill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D75A0739-1A7E-47C6-874F-7792E501CFD5}"/>
              </a:ext>
            </a:extLst>
          </p:cNvPr>
          <p:cNvSpPr/>
          <p:nvPr/>
        </p:nvSpPr>
        <p:spPr>
          <a:xfrm>
            <a:off x="508000" y="2159000"/>
            <a:ext cx="3467100" cy="127000"/>
          </a:xfrm>
          <a:prstGeom prst="rect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D80471B-1BB2-4291-A25F-66338D38BDB0}"/>
              </a:ext>
            </a:extLst>
          </p:cNvPr>
          <p:cNvSpPr txBox="1"/>
          <p:nvPr/>
        </p:nvSpPr>
        <p:spPr>
          <a:xfrm>
            <a:off x="711200" y="2489200"/>
            <a:ext cx="3060700" cy="482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spAutoFit/>
          </a:bodyPr>
          <a:lstStyle/>
          <a:p>
            <a:pPr algn="l"/>
            <a:r>
              <a:rPr lang="tr-TR" b="1">
                <a:solidFill>
                  <a:srgbClr val="1F3D7A"/>
                </a:solidFill>
              </a:rPr>
              <a:t>Birinci Başlık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DB6D0BB3-C48C-4475-8305-A28106B78B60}"/>
              </a:ext>
            </a:extLst>
          </p:cNvPr>
          <p:cNvSpPr txBox="1"/>
          <p:nvPr/>
        </p:nvSpPr>
        <p:spPr>
          <a:xfrm>
            <a:off x="711200" y="3073400"/>
            <a:ext cx="3060700" cy="2514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spAutoFit/>
          </a:bodyPr>
          <a:lstStyle/>
          <a:p>
            <a:pPr algn="l"/>
            <a:r>
              <a:rPr lang="tr-TR" sz="1500">
                <a:solidFill>
                  <a:srgbClr val="15233D"/>
                </a:solidFill>
              </a:rPr>
              <a:t>Bu sütunda ilgili konunun kısa açıklaması yer alır.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129CF4C0-4D72-4B0D-9F90-4E245021DABC}"/>
              </a:ext>
            </a:extLst>
          </p:cNvPr>
          <p:cNvSpPr/>
          <p:nvPr/>
        </p:nvSpPr>
        <p:spPr>
          <a:xfrm>
            <a:off x="4356100" y="2159000"/>
            <a:ext cx="3467100" cy="3479800"/>
          </a:xfrm>
          <a:prstGeom prst="roundRect">
            <a:avLst/>
          </a:prstGeom>
          <a:solidFill>
            <a:srgbClr val="EEF3F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15233D"/>
              </a:solidFill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AC9AF999-B2FC-4857-9B8D-AE2D6E3B6BCB}"/>
              </a:ext>
            </a:extLst>
          </p:cNvPr>
          <p:cNvSpPr/>
          <p:nvPr/>
        </p:nvSpPr>
        <p:spPr>
          <a:xfrm>
            <a:off x="4356100" y="2159000"/>
            <a:ext cx="3467100" cy="127000"/>
          </a:xfrm>
          <a:prstGeom prst="rect">
            <a:avLst/>
          </a:prstGeom>
          <a:solidFill>
            <a:srgbClr val="00ABC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15233D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22D313E-6A0E-4423-ACB2-27D3081CD457}"/>
              </a:ext>
            </a:extLst>
          </p:cNvPr>
          <p:cNvSpPr txBox="1"/>
          <p:nvPr/>
        </p:nvSpPr>
        <p:spPr>
          <a:xfrm>
            <a:off x="4559300" y="2489200"/>
            <a:ext cx="3060700" cy="482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spAutoFit/>
          </a:bodyPr>
          <a:lstStyle/>
          <a:p>
            <a:pPr algn="l"/>
            <a:r>
              <a:rPr lang="tr-TR" b="1">
                <a:solidFill>
                  <a:srgbClr val="1F3D7A"/>
                </a:solidFill>
              </a:rPr>
              <a:t>İkinci Başlık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57CB111F-73F4-4B85-BDE9-5F5D17BCB977}"/>
              </a:ext>
            </a:extLst>
          </p:cNvPr>
          <p:cNvSpPr txBox="1"/>
          <p:nvPr/>
        </p:nvSpPr>
        <p:spPr>
          <a:xfrm>
            <a:off x="4559300" y="3073400"/>
            <a:ext cx="3060700" cy="2514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spAutoFit/>
          </a:bodyPr>
          <a:lstStyle/>
          <a:p>
            <a:pPr algn="l"/>
            <a:r>
              <a:rPr lang="tr-TR" sz="1500">
                <a:solidFill>
                  <a:srgbClr val="15233D"/>
                </a:solidFill>
              </a:rPr>
              <a:t>İkinci sütun için tamamlayıcı bilgi veya örnek.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1189FCE0-1F81-4722-8C7D-FC815445A0F4}"/>
              </a:ext>
            </a:extLst>
          </p:cNvPr>
          <p:cNvSpPr/>
          <p:nvPr/>
        </p:nvSpPr>
        <p:spPr>
          <a:xfrm>
            <a:off x="8204200" y="2159000"/>
            <a:ext cx="3467100" cy="3479800"/>
          </a:xfrm>
          <a:prstGeom prst="roundRect">
            <a:avLst/>
          </a:prstGeom>
          <a:solidFill>
            <a:srgbClr val="EEF3F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15233D"/>
              </a:solidFill>
            </a:endParaRP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F266E362-77EE-4E76-B9F0-AD52BDDAEC05}"/>
              </a:ext>
            </a:extLst>
          </p:cNvPr>
          <p:cNvSpPr/>
          <p:nvPr/>
        </p:nvSpPr>
        <p:spPr>
          <a:xfrm>
            <a:off x="8204200" y="2159000"/>
            <a:ext cx="3467100" cy="127000"/>
          </a:xfrm>
          <a:prstGeom prst="rect">
            <a:avLst/>
          </a:prstGeom>
          <a:solidFill>
            <a:srgbClr val="00ABC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15233D"/>
              </a:solidFill>
            </a:endParaRP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49B36B9-5BBB-4D2C-8F96-1AF9D7D83135}"/>
              </a:ext>
            </a:extLst>
          </p:cNvPr>
          <p:cNvSpPr txBox="1"/>
          <p:nvPr/>
        </p:nvSpPr>
        <p:spPr>
          <a:xfrm>
            <a:off x="8407400" y="2489200"/>
            <a:ext cx="3060700" cy="482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spAutoFit/>
          </a:bodyPr>
          <a:lstStyle/>
          <a:p>
            <a:pPr algn="l"/>
            <a:r>
              <a:rPr lang="tr-TR" b="1">
                <a:solidFill>
                  <a:srgbClr val="1F3D7A"/>
                </a:solidFill>
              </a:rPr>
              <a:t>Üçüncü Başlık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00BEB5D2-700D-4398-84AD-1EBD740E0762}"/>
              </a:ext>
            </a:extLst>
          </p:cNvPr>
          <p:cNvSpPr txBox="1"/>
          <p:nvPr/>
        </p:nvSpPr>
        <p:spPr>
          <a:xfrm>
            <a:off x="8407400" y="3073400"/>
            <a:ext cx="3060700" cy="2514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spAutoFit/>
          </a:bodyPr>
          <a:lstStyle/>
          <a:p>
            <a:pPr algn="l"/>
            <a:r>
              <a:rPr lang="tr-TR" sz="1500">
                <a:solidFill>
                  <a:srgbClr val="15233D"/>
                </a:solidFill>
              </a:rPr>
              <a:t>Üçüncü sütunda sonuç ya da öneri bulunabilir.</a:t>
            </a:r>
          </a:p>
        </p:txBody>
      </p:sp>
    </p:spTree>
    <p:extLst>
      <p:ext uri="{BB962C8B-B14F-4D97-AF65-F5344CB8AC3E}">
        <p14:creationId xmlns:p14="http://schemas.microsoft.com/office/powerpoint/2010/main" val="3189840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E0C89C-B1FC-603E-D892-225BC7585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Üçlü / Dörtlü İçerik (Sütunlar)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FBB42823-B26A-42FC-9301-E5F1AC5D19BE}"/>
              </a:ext>
            </a:extLst>
          </p:cNvPr>
          <p:cNvSpPr/>
          <p:nvPr/>
        </p:nvSpPr>
        <p:spPr>
          <a:xfrm>
            <a:off x="508000" y="2159000"/>
            <a:ext cx="2603500" cy="3683000"/>
          </a:xfrm>
          <a:prstGeom prst="roundRect">
            <a:avLst/>
          </a:prstGeom>
          <a:solidFill>
            <a:srgbClr val="EAF4F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002554"/>
              </a:solidFill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5D78D855-C0E4-496A-9923-8060EF5DD6AC}"/>
              </a:ext>
            </a:extLst>
          </p:cNvPr>
          <p:cNvSpPr/>
          <p:nvPr/>
        </p:nvSpPr>
        <p:spPr>
          <a:xfrm>
            <a:off x="508000" y="2159000"/>
            <a:ext cx="2603500" cy="127000"/>
          </a:xfrm>
          <a:prstGeom prst="rect">
            <a:avLst/>
          </a:prstGeom>
          <a:solidFill>
            <a:srgbClr val="00255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35552ED7-BF51-4C61-8E27-9B27F218C2AD}"/>
              </a:ext>
            </a:extLst>
          </p:cNvPr>
          <p:cNvSpPr txBox="1"/>
          <p:nvPr/>
        </p:nvSpPr>
        <p:spPr>
          <a:xfrm>
            <a:off x="685800" y="2438400"/>
            <a:ext cx="2247900" cy="508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600" b="1">
                <a:solidFill>
                  <a:srgbClr val="183F73"/>
                </a:solidFill>
              </a:rPr>
              <a:t>Başlık 1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1AE68D6A-8ED1-4B9B-A16F-9E082E40DAAF}"/>
              </a:ext>
            </a:extLst>
          </p:cNvPr>
          <p:cNvSpPr txBox="1"/>
          <p:nvPr/>
        </p:nvSpPr>
        <p:spPr>
          <a:xfrm>
            <a:off x="685800" y="2997200"/>
            <a:ext cx="2247900" cy="2540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tr-TR" sz="1400">
                <a:solidFill>
                  <a:srgbClr val="002554"/>
                </a:solidFill>
              </a:rPr>
              <a:t>Kısa açıklama metni bu alana yazılır. Her sütun tek bir fikir içerir.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223FAE0-4F0F-4F9A-976A-A66266C16924}"/>
              </a:ext>
            </a:extLst>
          </p:cNvPr>
          <p:cNvSpPr/>
          <p:nvPr/>
        </p:nvSpPr>
        <p:spPr>
          <a:xfrm>
            <a:off x="3365500" y="2159000"/>
            <a:ext cx="2603500" cy="3683000"/>
          </a:xfrm>
          <a:prstGeom prst="roundRect">
            <a:avLst/>
          </a:prstGeom>
          <a:solidFill>
            <a:srgbClr val="EAF4F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002554"/>
              </a:solidFill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85B0596D-710F-4E48-822F-13614263C67C}"/>
              </a:ext>
            </a:extLst>
          </p:cNvPr>
          <p:cNvSpPr/>
          <p:nvPr/>
        </p:nvSpPr>
        <p:spPr>
          <a:xfrm>
            <a:off x="3365500" y="2159000"/>
            <a:ext cx="2603500" cy="127000"/>
          </a:xfrm>
          <a:prstGeom prst="rect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5193052-4841-4AF4-9F44-25116DC1CB82}"/>
              </a:ext>
            </a:extLst>
          </p:cNvPr>
          <p:cNvSpPr txBox="1"/>
          <p:nvPr/>
        </p:nvSpPr>
        <p:spPr>
          <a:xfrm>
            <a:off x="3543300" y="2438400"/>
            <a:ext cx="2247900" cy="508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600" b="1">
                <a:solidFill>
                  <a:srgbClr val="183F73"/>
                </a:solidFill>
              </a:rPr>
              <a:t>Başlık 2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993E747F-D00A-4762-B741-1CEB594571FF}"/>
              </a:ext>
            </a:extLst>
          </p:cNvPr>
          <p:cNvSpPr txBox="1"/>
          <p:nvPr/>
        </p:nvSpPr>
        <p:spPr>
          <a:xfrm>
            <a:off x="3543300" y="2997200"/>
            <a:ext cx="2247900" cy="2540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tr-TR" sz="1400">
                <a:solidFill>
                  <a:srgbClr val="002554"/>
                </a:solidFill>
              </a:rPr>
              <a:t>Kısa açıklama metni bu alana yazılır. Her sütun tek bir fikir içerir.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520D1A45-CAD4-4BFB-85DA-CD3B306DD407}"/>
              </a:ext>
            </a:extLst>
          </p:cNvPr>
          <p:cNvSpPr/>
          <p:nvPr/>
        </p:nvSpPr>
        <p:spPr>
          <a:xfrm>
            <a:off x="6223000" y="2159000"/>
            <a:ext cx="2603500" cy="3683000"/>
          </a:xfrm>
          <a:prstGeom prst="roundRect">
            <a:avLst/>
          </a:prstGeom>
          <a:solidFill>
            <a:srgbClr val="EAF4F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002554"/>
              </a:solidFill>
            </a:endParaRP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FD6BBCC7-DC1F-4F99-AD7D-8782A65B6B00}"/>
              </a:ext>
            </a:extLst>
          </p:cNvPr>
          <p:cNvSpPr/>
          <p:nvPr/>
        </p:nvSpPr>
        <p:spPr>
          <a:xfrm>
            <a:off x="6223000" y="2159000"/>
            <a:ext cx="2603500" cy="127000"/>
          </a:xfrm>
          <a:prstGeom prst="rect">
            <a:avLst/>
          </a:prstGeom>
          <a:solidFill>
            <a:srgbClr val="2E6CA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BEA5D46-7ED0-4B8A-B44A-5554D60AD892}"/>
              </a:ext>
            </a:extLst>
          </p:cNvPr>
          <p:cNvSpPr txBox="1"/>
          <p:nvPr/>
        </p:nvSpPr>
        <p:spPr>
          <a:xfrm>
            <a:off x="6400800" y="2438400"/>
            <a:ext cx="2247900" cy="508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600" b="1">
                <a:solidFill>
                  <a:srgbClr val="183F73"/>
                </a:solidFill>
              </a:rPr>
              <a:t>Başlık 3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0A1C0410-3350-4869-B222-CD9A232788C2}"/>
              </a:ext>
            </a:extLst>
          </p:cNvPr>
          <p:cNvSpPr txBox="1"/>
          <p:nvPr/>
        </p:nvSpPr>
        <p:spPr>
          <a:xfrm>
            <a:off x="6400800" y="2997200"/>
            <a:ext cx="2247900" cy="2540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tr-TR" sz="1400">
                <a:solidFill>
                  <a:srgbClr val="002554"/>
                </a:solidFill>
              </a:rPr>
              <a:t>Kısa açıklama metni bu alana yazılır. Her sütun tek bir fikir içerir.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8C3186D0-E3B8-4C0F-8D38-5CABFCBA1FC2}"/>
              </a:ext>
            </a:extLst>
          </p:cNvPr>
          <p:cNvSpPr/>
          <p:nvPr/>
        </p:nvSpPr>
        <p:spPr>
          <a:xfrm>
            <a:off x="9080500" y="2159000"/>
            <a:ext cx="2603500" cy="3683000"/>
          </a:xfrm>
          <a:prstGeom prst="roundRect">
            <a:avLst/>
          </a:prstGeom>
          <a:solidFill>
            <a:srgbClr val="EAF4F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002554"/>
              </a:solidFill>
            </a:endParaRP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ACEAFEF8-B12A-426D-A0DA-BE568E344EF5}"/>
              </a:ext>
            </a:extLst>
          </p:cNvPr>
          <p:cNvSpPr/>
          <p:nvPr/>
        </p:nvSpPr>
        <p:spPr>
          <a:xfrm>
            <a:off x="9080500" y="2159000"/>
            <a:ext cx="2603500" cy="127000"/>
          </a:xfrm>
          <a:prstGeom prst="rect">
            <a:avLst/>
          </a:prstGeom>
          <a:solidFill>
            <a:srgbClr val="006F8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590E0A1F-E490-4A3B-9B7F-D9E558D9AD54}"/>
              </a:ext>
            </a:extLst>
          </p:cNvPr>
          <p:cNvSpPr txBox="1"/>
          <p:nvPr/>
        </p:nvSpPr>
        <p:spPr>
          <a:xfrm>
            <a:off x="9258300" y="2438400"/>
            <a:ext cx="2247900" cy="508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600" b="1">
                <a:solidFill>
                  <a:srgbClr val="183F73"/>
                </a:solidFill>
              </a:rPr>
              <a:t>Başlık 4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A605EF02-5E14-4988-B499-38847968A7ED}"/>
              </a:ext>
            </a:extLst>
          </p:cNvPr>
          <p:cNvSpPr txBox="1"/>
          <p:nvPr/>
        </p:nvSpPr>
        <p:spPr>
          <a:xfrm>
            <a:off x="9258300" y="2997200"/>
            <a:ext cx="2247900" cy="2540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tr-TR" sz="1400">
                <a:solidFill>
                  <a:srgbClr val="002554"/>
                </a:solidFill>
              </a:rPr>
              <a:t>Kısa açıklama metni bu alana yazılır. Her sütun tek bir fikir içerir.</a:t>
            </a:r>
          </a:p>
        </p:txBody>
      </p:sp>
    </p:spTree>
    <p:extLst>
      <p:ext uri="{BB962C8B-B14F-4D97-AF65-F5344CB8AC3E}">
        <p14:creationId xmlns:p14="http://schemas.microsoft.com/office/powerpoint/2010/main" val="3562430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5344D-2737-6470-F57D-42B51238D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400DA-A88C-665F-DAE8-0F57B795A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Karşılaştırma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E16DC7-B63E-BA59-7FC7-F7944C35E0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00" y="2438400"/>
            <a:ext cx="5334000" cy="3657600"/>
          </a:xfrm>
        </p:spPr>
        <p:txBody>
          <a:bodyPr/>
          <a:lstStyle/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tr-TR" sz="1800" dirty="0"/>
              <a:t>Süreç manuel yürütülüyor.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tr-TR" sz="1800" dirty="0"/>
              <a:t>İşlem süresi uzun.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tr-TR" sz="1800" dirty="0"/>
              <a:t>Hata oranı yüksek.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092001-422E-09B8-2C41-EF6BC4F389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3000" y="2438400"/>
            <a:ext cx="5334000" cy="3657600"/>
          </a:xfrm>
        </p:spPr>
        <p:txBody>
          <a:bodyPr/>
          <a:lstStyle/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tr-TR" sz="1800" dirty="0"/>
              <a:t>Süreç dijitalleştirildi.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tr-TR" sz="1800" dirty="0"/>
              <a:t>İşlem süresi kısaldı.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tr-TR" sz="1800" dirty="0"/>
              <a:t>Hata oranı belirgin azaldı.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90FA3-64AF-CFC0-64EE-A064BBE713E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08000" y="1828800"/>
            <a:ext cx="5334000" cy="558800"/>
          </a:xfrm>
        </p:spPr>
        <p:txBody>
          <a:bodyPr/>
          <a:lstStyle/>
          <a:p>
            <a:r>
              <a:rPr lang="tr-TR" b="1" dirty="0"/>
              <a:t>Mevcut Durum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74C35F-8EEB-4F18-5DE1-FCE44CEE0E1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223000" y="1828800"/>
            <a:ext cx="5334000" cy="558800"/>
          </a:xfrm>
        </p:spPr>
        <p:txBody>
          <a:bodyPr/>
          <a:lstStyle/>
          <a:p>
            <a:r>
              <a:rPr lang="tr-TR" b="1" dirty="0"/>
              <a:t>Önerilen Yaklaşım</a:t>
            </a:r>
          </a:p>
        </p:txBody>
      </p:sp>
    </p:spTree>
    <p:extLst>
      <p:ext uri="{BB962C8B-B14F-4D97-AF65-F5344CB8AC3E}">
        <p14:creationId xmlns:p14="http://schemas.microsoft.com/office/powerpoint/2010/main" val="1569102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41644-CBA7-424F-8FDB-11DF77683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62956-9AD4-44C4-B2D7-AF55668E8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Başlıklı İçerik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85B0F-2AFD-FC07-90AB-E97B3C471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0" y="1905000"/>
            <a:ext cx="6997700" cy="4064000"/>
          </a:xfrm>
        </p:spPr>
        <p:txBody>
          <a:bodyPr/>
          <a:lstStyle/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tr-TR" sz="1800" dirty="0"/>
              <a:t>Ana içerik bu alanda yer alır.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tr-TR" sz="1800" dirty="0"/>
              <a:t>Madde imli liste veya paragraf kullanılabilir.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tr-TR" sz="1800" dirty="0"/>
              <a:t>Görseller, tablolar ve veriler eklenebilir.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tr-TR" sz="1800" dirty="0"/>
              <a:t>Soldaki açıklama bağlam sağlar.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13F70C7-0F36-4839-8413-47B1E6A0FBA5}"/>
              </a:ext>
            </a:extLst>
          </p:cNvPr>
          <p:cNvSpPr txBox="1"/>
          <p:nvPr/>
        </p:nvSpPr>
        <p:spPr>
          <a:xfrm>
            <a:off x="469900" y="1905000"/>
            <a:ext cx="3810000" cy="4064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tr-TR" sz="1600" dirty="0">
                <a:solidFill>
                  <a:srgbClr val="183F73"/>
                </a:solidFill>
              </a:rPr>
              <a:t>Bu düzen, solda kısa bir açıklama ile sağda ayrıntılı içeriğin birlikte sunulması için uygundur. Açıklama metni okuyucuya bağlam kazandırır.</a:t>
            </a:r>
          </a:p>
        </p:txBody>
      </p:sp>
    </p:spTree>
    <p:extLst>
      <p:ext uri="{BB962C8B-B14F-4D97-AF65-F5344CB8AC3E}">
        <p14:creationId xmlns:p14="http://schemas.microsoft.com/office/powerpoint/2010/main" val="907155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8C1A70-82DE-75F0-4C56-FC0B90953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Alıntı / Vurgu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5330452F-C31B-4FDD-89A4-8ACD6E204353}"/>
              </a:ext>
            </a:extLst>
          </p:cNvPr>
          <p:cNvSpPr/>
          <p:nvPr/>
        </p:nvSpPr>
        <p:spPr>
          <a:xfrm>
            <a:off x="1651000" y="2603500"/>
            <a:ext cx="101600" cy="1905000"/>
          </a:xfrm>
          <a:prstGeom prst="rect">
            <a:avLst/>
          </a:prstGeom>
          <a:solidFill>
            <a:srgbClr val="00ABC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15233D"/>
              </a:solidFill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904CBE1-CD96-47FD-80BC-B8C855787B78}"/>
              </a:ext>
            </a:extLst>
          </p:cNvPr>
          <p:cNvSpPr txBox="1"/>
          <p:nvPr/>
        </p:nvSpPr>
        <p:spPr>
          <a:xfrm>
            <a:off x="2032000" y="2626837"/>
            <a:ext cx="9584856" cy="1477328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l"/>
            <a:r>
              <a:rPr lang="tr-TR" sz="3000" i="1" dirty="0">
                <a:solidFill>
                  <a:srgbClr val="1F3D7A"/>
                </a:solidFill>
              </a:rPr>
              <a:t>“Bilgi paylaşıldıkça anlam bulur; sunum araçları ise kılavuzlara ihtiyaç duymayan zihinlerin, kurumsal vizyonu etkili bir hikayeye dönüştürmesiyle gerçek değerine kavuşur.”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06DA7B2-F87F-453C-B849-4B36EF4B1F01}"/>
              </a:ext>
            </a:extLst>
          </p:cNvPr>
          <p:cNvSpPr txBox="1"/>
          <p:nvPr/>
        </p:nvSpPr>
        <p:spPr>
          <a:xfrm>
            <a:off x="2032000" y="4381500"/>
            <a:ext cx="8636000" cy="677108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tr-TR" sz="2000" dirty="0">
                <a:solidFill>
                  <a:srgbClr val="15233D"/>
                </a:solidFill>
              </a:rPr>
              <a:t>— </a:t>
            </a:r>
            <a:r>
              <a:rPr lang="tr-TR" sz="2000" dirty="0">
                <a:solidFill>
                  <a:srgbClr val="1523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Bahadır Emre BOZKURTLAR</a:t>
            </a:r>
          </a:p>
          <a:p>
            <a:pPr algn="l"/>
            <a:r>
              <a:rPr lang="tr-TR" i="1" dirty="0">
                <a:solidFill>
                  <a:srgbClr val="15233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Tanıtım, Basın ve Halkla İlişkiler Müdürü</a:t>
            </a:r>
          </a:p>
        </p:txBody>
      </p:sp>
    </p:spTree>
    <p:extLst>
      <p:ext uri="{BB962C8B-B14F-4D97-AF65-F5344CB8AC3E}">
        <p14:creationId xmlns:p14="http://schemas.microsoft.com/office/powerpoint/2010/main" val="1502329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DFB19-4C6E-06F3-6676-DCAFC30B3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Görsel + Açıklama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A68431-7619-FE7C-3172-FE2F1A704E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218D5-0AB7-0962-A7E4-259CD02469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sz="1600" dirty="0"/>
              <a:t>Sağdaki alana görsel ekleyin: yer tutucuya tıklayıp bir resim seçin. Bu metin alanını görseli açıklamak için kullanabilirsiniz.</a:t>
            </a:r>
          </a:p>
        </p:txBody>
      </p:sp>
    </p:spTree>
    <p:extLst>
      <p:ext uri="{BB962C8B-B14F-4D97-AF65-F5344CB8AC3E}">
        <p14:creationId xmlns:p14="http://schemas.microsoft.com/office/powerpoint/2010/main" val="50262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FC919DE2-0887-41CA-A073-E57774CD883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tr-TR" sz="2000" dirty="0">
                <a:solidFill>
                  <a:srgbClr val="34495E"/>
                </a:solidFill>
              </a:rPr>
              <a:t>Görsel Alanı
(Tam ekran görseli buraya ekleyin)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D58CBADC-030E-4F60-B5BC-F7853F9E88AA}"/>
              </a:ext>
            </a:extLst>
          </p:cNvPr>
          <p:cNvSpPr/>
          <p:nvPr/>
        </p:nvSpPr>
        <p:spPr>
          <a:xfrm>
            <a:off x="0" y="6121400"/>
            <a:ext cx="12192000" cy="736600"/>
          </a:xfrm>
          <a:prstGeom prst="rect">
            <a:avLst/>
          </a:prstGeom>
          <a:solidFill>
            <a:srgbClr val="145A96"/>
          </a:solidFill>
          <a:ln w="12700" cap="flat" cmpd="sng" algn="ctr">
            <a:solidFill>
              <a:srgbClr val="145A9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5253426-D860-4836-A6AD-609DF6BFC503}"/>
              </a:ext>
            </a:extLst>
          </p:cNvPr>
          <p:cNvSpPr txBox="1"/>
          <p:nvPr/>
        </p:nvSpPr>
        <p:spPr>
          <a:xfrm>
            <a:off x="366253" y="6217264"/>
            <a:ext cx="8995695" cy="5588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</a:rPr>
              <a:t>Görsel Başlığı / Açıklaması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15AB407-DF2D-4058-9868-E4E3E90A57AA}"/>
              </a:ext>
            </a:extLst>
          </p:cNvPr>
          <p:cNvSpPr txBox="1"/>
          <p:nvPr/>
        </p:nvSpPr>
        <p:spPr>
          <a:xfrm>
            <a:off x="10434320" y="6217264"/>
            <a:ext cx="1391427" cy="5588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ctr" anchorCtr="0">
            <a:noAutofit/>
          </a:bodyPr>
          <a:lstStyle/>
          <a:p>
            <a:pPr algn="r"/>
            <a:r>
              <a:rPr lang="tr-T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antalya.edu.tr</a:t>
            </a:r>
          </a:p>
        </p:txBody>
      </p:sp>
    </p:spTree>
    <p:extLst>
      <p:ext uri="{BB962C8B-B14F-4D97-AF65-F5344CB8AC3E}">
        <p14:creationId xmlns:p14="http://schemas.microsoft.com/office/powerpoint/2010/main" val="3485236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C3C4FE2-C940-F5F0-0B05-FFB9ABD03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Çoklu Görsel Galeri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C8B9A539-A62D-4291-B779-6F48E56337CF}"/>
              </a:ext>
            </a:extLst>
          </p:cNvPr>
          <p:cNvSpPr/>
          <p:nvPr/>
        </p:nvSpPr>
        <p:spPr>
          <a:xfrm>
            <a:off x="508000" y="1773211"/>
            <a:ext cx="5435600" cy="1778000"/>
          </a:xfrm>
          <a:prstGeom prst="rect">
            <a:avLst/>
          </a:prstGeom>
          <a:solidFill>
            <a:srgbClr val="E3EFF5"/>
          </a:solidFill>
          <a:ln w="12700" cap="flat" cmpd="sng" algn="ctr">
            <a:solidFill>
              <a:srgbClr val="B8C6D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tr-TR">
                <a:solidFill>
                  <a:srgbClr val="34495E"/>
                </a:solidFill>
              </a:rPr>
              <a:t>Görsel 1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B152F097-C2BB-4E39-AAE8-A47E1558F55B}"/>
              </a:ext>
            </a:extLst>
          </p:cNvPr>
          <p:cNvSpPr/>
          <p:nvPr/>
        </p:nvSpPr>
        <p:spPr>
          <a:xfrm>
            <a:off x="6248400" y="1773211"/>
            <a:ext cx="5435600" cy="1778000"/>
          </a:xfrm>
          <a:prstGeom prst="rect">
            <a:avLst/>
          </a:prstGeom>
          <a:solidFill>
            <a:srgbClr val="E3EFF5"/>
          </a:solidFill>
          <a:ln w="12700" cap="flat" cmpd="sng" algn="ctr">
            <a:solidFill>
              <a:srgbClr val="B8C6D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tr-TR">
                <a:solidFill>
                  <a:srgbClr val="34495E"/>
                </a:solidFill>
              </a:rPr>
              <a:t>Görsel 2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6D92FCC2-4C57-466F-A18D-80AF159DBD91}"/>
              </a:ext>
            </a:extLst>
          </p:cNvPr>
          <p:cNvSpPr/>
          <p:nvPr/>
        </p:nvSpPr>
        <p:spPr>
          <a:xfrm>
            <a:off x="508000" y="3856011"/>
            <a:ext cx="5435600" cy="1778000"/>
          </a:xfrm>
          <a:prstGeom prst="rect">
            <a:avLst/>
          </a:prstGeom>
          <a:solidFill>
            <a:srgbClr val="E3EFF5"/>
          </a:solidFill>
          <a:ln w="12700" cap="flat" cmpd="sng" algn="ctr">
            <a:solidFill>
              <a:srgbClr val="B8C6D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tr-TR">
                <a:solidFill>
                  <a:srgbClr val="145A96"/>
                </a:solidFill>
              </a:rPr>
              <a:t>Görsel 3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911E3997-EA3A-459E-89DC-4C0C2D8F5869}"/>
              </a:ext>
            </a:extLst>
          </p:cNvPr>
          <p:cNvSpPr/>
          <p:nvPr/>
        </p:nvSpPr>
        <p:spPr>
          <a:xfrm>
            <a:off x="6248400" y="3856011"/>
            <a:ext cx="5435600" cy="1778000"/>
          </a:xfrm>
          <a:prstGeom prst="rect">
            <a:avLst/>
          </a:prstGeom>
          <a:solidFill>
            <a:srgbClr val="E3EFF5"/>
          </a:solidFill>
          <a:ln w="12700" cap="flat" cmpd="sng" algn="ctr">
            <a:solidFill>
              <a:srgbClr val="B8C6D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tr-TR">
                <a:solidFill>
                  <a:srgbClr val="34495E"/>
                </a:solidFill>
              </a:rPr>
              <a:t>Görsel 4</a:t>
            </a:r>
          </a:p>
        </p:txBody>
      </p:sp>
    </p:spTree>
    <p:extLst>
      <p:ext uri="{BB962C8B-B14F-4D97-AF65-F5344CB8AC3E}">
        <p14:creationId xmlns:p14="http://schemas.microsoft.com/office/powerpoint/2010/main" val="1657084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C5CA0-B8C4-5755-E76C-CD9482740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Tablo Örneği</a:t>
            </a:r>
            <a:endParaRPr lang="en-GB" dirty="0"/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7AB977B1-E6BB-4EE8-A012-A245168A0426}"/>
              </a:ext>
            </a:extLst>
          </p:cNvPr>
          <p:cNvGraphicFramePr>
            <a:graphicFrameLocks noGrp="1"/>
          </p:cNvGraphicFramePr>
          <p:nvPr/>
        </p:nvGraphicFramePr>
        <p:xfrm>
          <a:off x="889000" y="2095500"/>
          <a:ext cx="10414000" cy="292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3500">
                  <a:extLst>
                    <a:ext uri="{9D8B030D-6E8A-4147-A177-3AD203B41FA5}">
                      <a16:colId xmlns:a16="http://schemas.microsoft.com/office/drawing/2014/main" val="2502590129"/>
                    </a:ext>
                  </a:extLst>
                </a:gridCol>
                <a:gridCol w="2603500">
                  <a:extLst>
                    <a:ext uri="{9D8B030D-6E8A-4147-A177-3AD203B41FA5}">
                      <a16:colId xmlns:a16="http://schemas.microsoft.com/office/drawing/2014/main" val="1350917318"/>
                    </a:ext>
                  </a:extLst>
                </a:gridCol>
                <a:gridCol w="2603500">
                  <a:extLst>
                    <a:ext uri="{9D8B030D-6E8A-4147-A177-3AD203B41FA5}">
                      <a16:colId xmlns:a16="http://schemas.microsoft.com/office/drawing/2014/main" val="809887961"/>
                    </a:ext>
                  </a:extLst>
                </a:gridCol>
                <a:gridCol w="2603500">
                  <a:extLst>
                    <a:ext uri="{9D8B030D-6E8A-4147-A177-3AD203B41FA5}">
                      <a16:colId xmlns:a16="http://schemas.microsoft.com/office/drawing/2014/main" val="2156565047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algn="l"/>
                      <a:r>
                        <a:rPr lang="tr-TR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Gösterge</a:t>
                      </a:r>
                    </a:p>
                  </a:txBody>
                  <a:tcPr anchor="ctr">
                    <a:solidFill>
                      <a:srgbClr val="183F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2023</a:t>
                      </a:r>
                    </a:p>
                  </a:txBody>
                  <a:tcPr anchor="ctr">
                    <a:solidFill>
                      <a:srgbClr val="183F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2024</a:t>
                      </a:r>
                    </a:p>
                  </a:txBody>
                  <a:tcPr anchor="ctr">
                    <a:solidFill>
                      <a:srgbClr val="183F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Değişim</a:t>
                      </a:r>
                    </a:p>
                  </a:txBody>
                  <a:tcPr anchor="ctr">
                    <a:solidFill>
                      <a:srgbClr val="183F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279917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l"/>
                      <a:r>
                        <a:rPr lang="tr-TR" sz="1600">
                          <a:solidFill>
                            <a:srgbClr val="002554"/>
                          </a:solidFill>
                          <a:latin typeface="Calibri"/>
                          <a:ea typeface="Calibri"/>
                          <a:cs typeface="Calibri"/>
                        </a:rPr>
                        <a:t>Öğrenci sayısı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600">
                          <a:solidFill>
                            <a:srgbClr val="002554"/>
                          </a:solidFill>
                          <a:latin typeface="Calibri"/>
                          <a:ea typeface="Calibri"/>
                          <a:cs typeface="Calibri"/>
                        </a:rPr>
                        <a:t>1.250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600">
                          <a:solidFill>
                            <a:srgbClr val="002554"/>
                          </a:solidFill>
                          <a:latin typeface="Calibri"/>
                          <a:ea typeface="Calibri"/>
                          <a:cs typeface="Calibri"/>
                        </a:rPr>
                        <a:t>1.480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>
                          <a:solidFill>
                            <a:srgbClr val="002554"/>
                          </a:solidFill>
                          <a:latin typeface="Calibri"/>
                          <a:ea typeface="Calibri"/>
                          <a:cs typeface="Calibri"/>
                        </a:rPr>
                        <a:t>+%18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41638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l"/>
                      <a:r>
                        <a:rPr lang="tr-TR" sz="1600">
                          <a:solidFill>
                            <a:srgbClr val="002554"/>
                          </a:solidFill>
                          <a:latin typeface="Calibri"/>
                          <a:ea typeface="Calibri"/>
                          <a:cs typeface="Calibri"/>
                        </a:rPr>
                        <a:t>Mezun sayısı</a:t>
                      </a:r>
                    </a:p>
                  </a:txBody>
                  <a:tcPr anchor="ctr"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600">
                          <a:solidFill>
                            <a:srgbClr val="002554"/>
                          </a:solidFill>
                          <a:latin typeface="Calibri"/>
                          <a:ea typeface="Calibri"/>
                          <a:cs typeface="Calibri"/>
                        </a:rPr>
                        <a:t>320</a:t>
                      </a:r>
                    </a:p>
                  </a:txBody>
                  <a:tcPr anchor="ctr"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600">
                          <a:solidFill>
                            <a:srgbClr val="002554"/>
                          </a:solidFill>
                          <a:latin typeface="Calibri"/>
                          <a:ea typeface="Calibri"/>
                          <a:cs typeface="Calibri"/>
                        </a:rPr>
                        <a:t>410</a:t>
                      </a:r>
                    </a:p>
                  </a:txBody>
                  <a:tcPr anchor="ctr"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>
                          <a:solidFill>
                            <a:srgbClr val="002554"/>
                          </a:solidFill>
                          <a:latin typeface="Calibri"/>
                          <a:ea typeface="Calibri"/>
                          <a:cs typeface="Calibri"/>
                        </a:rPr>
                        <a:t>+%28</a:t>
                      </a:r>
                    </a:p>
                  </a:txBody>
                  <a:tcPr anchor="ctr">
                    <a:solidFill>
                      <a:srgbClr val="EAF4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077710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l"/>
                      <a:r>
                        <a:rPr lang="tr-TR" sz="1600">
                          <a:solidFill>
                            <a:srgbClr val="002554"/>
                          </a:solidFill>
                          <a:latin typeface="Calibri"/>
                          <a:ea typeface="Calibri"/>
                          <a:cs typeface="Calibri"/>
                        </a:rPr>
                        <a:t>Akademik personel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600">
                          <a:solidFill>
                            <a:srgbClr val="002554"/>
                          </a:solidFill>
                          <a:latin typeface="Calibri"/>
                          <a:ea typeface="Calibri"/>
                          <a:cs typeface="Calibri"/>
                        </a:rPr>
                        <a:t>95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600">
                          <a:solidFill>
                            <a:srgbClr val="002554"/>
                          </a:solidFill>
                          <a:latin typeface="Calibri"/>
                          <a:ea typeface="Calibri"/>
                          <a:cs typeface="Calibri"/>
                        </a:rPr>
                        <a:t>112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>
                          <a:solidFill>
                            <a:srgbClr val="002554"/>
                          </a:solidFill>
                          <a:latin typeface="Calibri"/>
                          <a:ea typeface="Calibri"/>
                          <a:cs typeface="Calibri"/>
                        </a:rPr>
                        <a:t>+%18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814728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l"/>
                      <a:r>
                        <a:rPr lang="tr-TR" sz="1600">
                          <a:solidFill>
                            <a:srgbClr val="002554"/>
                          </a:solidFill>
                          <a:latin typeface="Calibri"/>
                          <a:ea typeface="Calibri"/>
                          <a:cs typeface="Calibri"/>
                        </a:rPr>
                        <a:t>Proje sayısı</a:t>
                      </a:r>
                    </a:p>
                  </a:txBody>
                  <a:tcPr anchor="ctr"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600">
                          <a:solidFill>
                            <a:srgbClr val="002554"/>
                          </a:solidFill>
                          <a:latin typeface="Calibri"/>
                          <a:ea typeface="Calibri"/>
                          <a:cs typeface="Calibri"/>
                        </a:rPr>
                        <a:t>24</a:t>
                      </a:r>
                    </a:p>
                  </a:txBody>
                  <a:tcPr anchor="ctr"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r-TR" sz="1600">
                          <a:solidFill>
                            <a:srgbClr val="002554"/>
                          </a:solidFill>
                          <a:latin typeface="Calibri"/>
                          <a:ea typeface="Calibri"/>
                          <a:cs typeface="Calibri"/>
                        </a:rPr>
                        <a:t>38</a:t>
                      </a:r>
                    </a:p>
                  </a:txBody>
                  <a:tcPr anchor="ctr"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>
                          <a:solidFill>
                            <a:srgbClr val="002554"/>
                          </a:solidFill>
                          <a:latin typeface="Calibri"/>
                          <a:ea typeface="Calibri"/>
                          <a:cs typeface="Calibri"/>
                        </a:rPr>
                        <a:t>+%58</a:t>
                      </a:r>
                    </a:p>
                  </a:txBody>
                  <a:tcPr anchor="ctr">
                    <a:solidFill>
                      <a:srgbClr val="EAF4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565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2970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0749E-23EC-AAF1-D0D0-42B289495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İki Sütun Düzeni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84F85-3D6A-4A47-D7C2-B069F45935F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tr-TR" sz="2000" dirty="0"/>
              <a:t>Sol sütun madde imli metin için kullanılır.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tr-TR" sz="2000" dirty="0"/>
              <a:t>Kısa ve net ifadeler tercih edin.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tr-TR" sz="2000" dirty="0"/>
              <a:t>Her madde tek bir fikre odaklansın.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tr-TR" sz="2000" dirty="0"/>
              <a:t>Sağ sütunda görsel veya grafik yer alabilir.</a:t>
            </a:r>
          </a:p>
        </p:txBody>
      </p:sp>
      <p:graphicFrame>
        <p:nvGraphicFramePr>
          <p:cNvPr id="201" name="Grafik 1"/>
          <p:cNvGraphicFramePr/>
          <p:nvPr>
            <p:extLst>
              <p:ext uri="{D42A27DB-BD31-4B8C-83A1-F6EECF244321}">
                <p14:modId xmlns:p14="http://schemas.microsoft.com/office/powerpoint/2010/main" val="2374275142"/>
              </p:ext>
            </p:extLst>
          </p:nvPr>
        </p:nvGraphicFramePr>
        <p:xfrm>
          <a:off x="6347502" y="1825625"/>
          <a:ext cx="5524500" cy="4471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74192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5B428E-B96E-3080-024B-DDA50D1FA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Dağılım – Pasta Grafik</a:t>
            </a:r>
          </a:p>
        </p:txBody>
      </p:sp>
      <p:graphicFrame>
        <p:nvGraphicFramePr>
          <p:cNvPr id="121" name="PieChart 1"/>
          <p:cNvGraphicFramePr/>
          <p:nvPr>
            <p:extLst>
              <p:ext uri="{D42A27DB-BD31-4B8C-83A1-F6EECF244321}">
                <p14:modId xmlns:p14="http://schemas.microsoft.com/office/powerpoint/2010/main" val="273501622"/>
              </p:ext>
            </p:extLst>
          </p:nvPr>
        </p:nvGraphicFramePr>
        <p:xfrm>
          <a:off x="2415915" y="1454728"/>
          <a:ext cx="7330758" cy="4274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741948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C7E749-1900-C0A6-DABE-C692F62F5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İstatistik / KPI Kartları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191701B-D83D-4BD9-A036-510A2138C860}"/>
              </a:ext>
            </a:extLst>
          </p:cNvPr>
          <p:cNvSpPr/>
          <p:nvPr/>
        </p:nvSpPr>
        <p:spPr>
          <a:xfrm>
            <a:off x="508000" y="2349500"/>
            <a:ext cx="2565400" cy="2730500"/>
          </a:xfrm>
          <a:prstGeom prst="roundRect">
            <a:avLst/>
          </a:prstGeom>
          <a:solidFill>
            <a:srgbClr val="00255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3993B02-9F63-4F1D-A9DF-D01ED6443101}"/>
              </a:ext>
            </a:extLst>
          </p:cNvPr>
          <p:cNvSpPr txBox="1"/>
          <p:nvPr/>
        </p:nvSpPr>
        <p:spPr>
          <a:xfrm>
            <a:off x="508000" y="2832100"/>
            <a:ext cx="2565400" cy="8890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tr-TR" sz="4000" b="1">
                <a:solidFill>
                  <a:srgbClr val="FFFFFF"/>
                </a:solidFill>
              </a:rPr>
              <a:t>12.500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F86996C5-3886-4F9B-88BE-4AF72E1FADFA}"/>
              </a:ext>
            </a:extLst>
          </p:cNvPr>
          <p:cNvSpPr txBox="1"/>
          <p:nvPr/>
        </p:nvSpPr>
        <p:spPr>
          <a:xfrm>
            <a:off x="635000" y="3873500"/>
            <a:ext cx="2311400" cy="889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tr-TR" sz="1600">
                <a:solidFill>
                  <a:srgbClr val="FFFFFF"/>
                </a:solidFill>
              </a:rPr>
              <a:t>Öğrenci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D9D44000-3E01-4E2B-A011-D638B2DA7CF3}"/>
              </a:ext>
            </a:extLst>
          </p:cNvPr>
          <p:cNvSpPr/>
          <p:nvPr/>
        </p:nvSpPr>
        <p:spPr>
          <a:xfrm>
            <a:off x="3378200" y="2349500"/>
            <a:ext cx="2565400" cy="2730500"/>
          </a:xfrm>
          <a:prstGeom prst="roundRect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6EC0088-0638-4B48-806E-1B727A92AA4E}"/>
              </a:ext>
            </a:extLst>
          </p:cNvPr>
          <p:cNvSpPr txBox="1"/>
          <p:nvPr/>
        </p:nvSpPr>
        <p:spPr>
          <a:xfrm>
            <a:off x="3378200" y="2832100"/>
            <a:ext cx="2565400" cy="8890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tr-TR" sz="4000" b="1">
                <a:solidFill>
                  <a:srgbClr val="FFFFFF"/>
                </a:solidFill>
              </a:rPr>
              <a:t>350+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90D36B3C-8EE9-43EC-93E5-BBA5848CA7DE}"/>
              </a:ext>
            </a:extLst>
          </p:cNvPr>
          <p:cNvSpPr txBox="1"/>
          <p:nvPr/>
        </p:nvSpPr>
        <p:spPr>
          <a:xfrm>
            <a:off x="3505200" y="3873500"/>
            <a:ext cx="2311400" cy="889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tr-TR" sz="1600">
                <a:solidFill>
                  <a:srgbClr val="FFFFFF"/>
                </a:solidFill>
              </a:rPr>
              <a:t>Akademik Personel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B1B75EA6-237C-4A45-9EA5-984E75B170DC}"/>
              </a:ext>
            </a:extLst>
          </p:cNvPr>
          <p:cNvSpPr/>
          <p:nvPr/>
        </p:nvSpPr>
        <p:spPr>
          <a:xfrm>
            <a:off x="6248400" y="2349500"/>
            <a:ext cx="2565400" cy="2730500"/>
          </a:xfrm>
          <a:prstGeom prst="roundRect">
            <a:avLst/>
          </a:prstGeom>
          <a:solidFill>
            <a:srgbClr val="2E6CA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DE27C38-46A3-4E51-A966-62C2CA5D9DE2}"/>
              </a:ext>
            </a:extLst>
          </p:cNvPr>
          <p:cNvSpPr txBox="1"/>
          <p:nvPr/>
        </p:nvSpPr>
        <p:spPr>
          <a:xfrm>
            <a:off x="6248400" y="2832100"/>
            <a:ext cx="2565400" cy="8890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tr-TR" sz="4000" b="1">
                <a:solidFill>
                  <a:srgbClr val="FFFFFF"/>
                </a:solidFill>
              </a:rPr>
              <a:t>45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2CE23A02-3107-4AB3-A294-33F59D1BCD4C}"/>
              </a:ext>
            </a:extLst>
          </p:cNvPr>
          <p:cNvSpPr txBox="1"/>
          <p:nvPr/>
        </p:nvSpPr>
        <p:spPr>
          <a:xfrm>
            <a:off x="6375400" y="3873500"/>
            <a:ext cx="2311400" cy="889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tr-TR" sz="1600">
                <a:solidFill>
                  <a:srgbClr val="FFFFFF"/>
                </a:solidFill>
              </a:rPr>
              <a:t>Lisans &amp; Lisansüstü Program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C08A2CB9-3858-4C23-B6E4-89F51FF7EA2A}"/>
              </a:ext>
            </a:extLst>
          </p:cNvPr>
          <p:cNvSpPr/>
          <p:nvPr/>
        </p:nvSpPr>
        <p:spPr>
          <a:xfrm>
            <a:off x="9118600" y="2349500"/>
            <a:ext cx="2565400" cy="2730500"/>
          </a:xfrm>
          <a:prstGeom prst="roundRect">
            <a:avLst/>
          </a:prstGeom>
          <a:solidFill>
            <a:srgbClr val="006F8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71184728-C5BA-4E2B-A3C2-2D8C24C51F8F}"/>
              </a:ext>
            </a:extLst>
          </p:cNvPr>
          <p:cNvSpPr txBox="1"/>
          <p:nvPr/>
        </p:nvSpPr>
        <p:spPr>
          <a:xfrm>
            <a:off x="9118600" y="2832100"/>
            <a:ext cx="2565400" cy="8890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/>
            <a:r>
              <a:rPr lang="tr-TR" sz="4000" b="1">
                <a:solidFill>
                  <a:srgbClr val="FFFFFF"/>
                </a:solidFill>
              </a:rPr>
              <a:t>%92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86B05C87-91C7-4CA2-A866-C55DF141972B}"/>
              </a:ext>
            </a:extLst>
          </p:cNvPr>
          <p:cNvSpPr txBox="1"/>
          <p:nvPr/>
        </p:nvSpPr>
        <p:spPr>
          <a:xfrm>
            <a:off x="9245600" y="3873500"/>
            <a:ext cx="2311400" cy="889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tr-TR" sz="1600" dirty="0">
                <a:solidFill>
                  <a:srgbClr val="FFFFFF"/>
                </a:solidFill>
              </a:rPr>
              <a:t>Memnuniyet Oranı</a:t>
            </a:r>
          </a:p>
        </p:txBody>
      </p:sp>
    </p:spTree>
    <p:extLst>
      <p:ext uri="{BB962C8B-B14F-4D97-AF65-F5344CB8AC3E}">
        <p14:creationId xmlns:p14="http://schemas.microsoft.com/office/powerpoint/2010/main" val="9574151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E1A3F2C-A116-72F9-DC4D-9773173F4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Zaman Çizelgesi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43411AC4-D8EC-43ED-B810-87A444EC79AB}"/>
              </a:ext>
            </a:extLst>
          </p:cNvPr>
          <p:cNvSpPr/>
          <p:nvPr/>
        </p:nvSpPr>
        <p:spPr>
          <a:xfrm>
            <a:off x="1905000" y="3784600"/>
            <a:ext cx="8763000" cy="50800"/>
          </a:xfrm>
          <a:prstGeom prst="rect">
            <a:avLst/>
          </a:prstGeom>
          <a:solidFill>
            <a:srgbClr val="9BD9E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002554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7BEF694-9709-4A7A-9CFC-88E147BDEDCA}"/>
              </a:ext>
            </a:extLst>
          </p:cNvPr>
          <p:cNvSpPr/>
          <p:nvPr/>
        </p:nvSpPr>
        <p:spPr>
          <a:xfrm>
            <a:off x="1714500" y="3619500"/>
            <a:ext cx="381000" cy="381000"/>
          </a:xfrm>
          <a:prstGeom prst="ellipse">
            <a:avLst/>
          </a:prstGeom>
          <a:solidFill>
            <a:srgbClr val="002554"/>
          </a:solidFill>
          <a:ln w="25400" cap="flat" cmpd="sng" algn="ctr">
            <a:solidFill>
              <a:srgbClr val="FFFFFF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EC47257C-83D3-491C-B3B1-19C23F145B07}"/>
              </a:ext>
            </a:extLst>
          </p:cNvPr>
          <p:cNvSpPr txBox="1"/>
          <p:nvPr/>
        </p:nvSpPr>
        <p:spPr>
          <a:xfrm>
            <a:off x="762000" y="2895600"/>
            <a:ext cx="22860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2000" b="1">
                <a:solidFill>
                  <a:srgbClr val="1F3D7A"/>
                </a:solidFill>
              </a:rPr>
              <a:t>2022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07E5A99-93FD-490A-A7CF-2DF7F361D31B}"/>
              </a:ext>
            </a:extLst>
          </p:cNvPr>
          <p:cNvSpPr txBox="1"/>
          <p:nvPr/>
        </p:nvSpPr>
        <p:spPr>
          <a:xfrm>
            <a:off x="698500" y="4127500"/>
            <a:ext cx="2413000" cy="1143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400">
                <a:solidFill>
                  <a:srgbClr val="15233D"/>
                </a:solidFill>
              </a:rPr>
              <a:t>Kuruluş ve başlangıç aşaması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5E0B529-1EF8-49CF-825C-9FAF5716A5E9}"/>
              </a:ext>
            </a:extLst>
          </p:cNvPr>
          <p:cNvSpPr/>
          <p:nvPr/>
        </p:nvSpPr>
        <p:spPr>
          <a:xfrm>
            <a:off x="4635500" y="3619500"/>
            <a:ext cx="381000" cy="381000"/>
          </a:xfrm>
          <a:prstGeom prst="ellipse">
            <a:avLst/>
          </a:prstGeom>
          <a:solidFill>
            <a:srgbClr val="183F73"/>
          </a:solidFill>
          <a:ln w="25400" cap="flat" cmpd="sng" algn="ctr">
            <a:solidFill>
              <a:srgbClr val="FFFFFF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32ECF18F-3041-44FF-A5F8-74BA6226E9BE}"/>
              </a:ext>
            </a:extLst>
          </p:cNvPr>
          <p:cNvSpPr txBox="1"/>
          <p:nvPr/>
        </p:nvSpPr>
        <p:spPr>
          <a:xfrm>
            <a:off x="3683000" y="2895600"/>
            <a:ext cx="22860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2000" b="1">
                <a:solidFill>
                  <a:srgbClr val="1F3D7A"/>
                </a:solidFill>
              </a:rPr>
              <a:t>2023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648FBDB-B80E-49FB-9038-2D1FEDEEBF63}"/>
              </a:ext>
            </a:extLst>
          </p:cNvPr>
          <p:cNvSpPr txBox="1"/>
          <p:nvPr/>
        </p:nvSpPr>
        <p:spPr>
          <a:xfrm>
            <a:off x="3619500" y="4127500"/>
            <a:ext cx="2413000" cy="1143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400">
                <a:solidFill>
                  <a:srgbClr val="15233D"/>
                </a:solidFill>
              </a:rPr>
              <a:t>Gelişim ve yapılanma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4AC9CB8-101D-430A-B255-0759EB189E6B}"/>
              </a:ext>
            </a:extLst>
          </p:cNvPr>
          <p:cNvSpPr/>
          <p:nvPr/>
        </p:nvSpPr>
        <p:spPr>
          <a:xfrm>
            <a:off x="7556500" y="3619500"/>
            <a:ext cx="381000" cy="381000"/>
          </a:xfrm>
          <a:prstGeom prst="ellipse">
            <a:avLst/>
          </a:prstGeom>
          <a:solidFill>
            <a:srgbClr val="2E6CA8"/>
          </a:solidFill>
          <a:ln w="25400" cap="flat" cmpd="sng" algn="ctr">
            <a:solidFill>
              <a:srgbClr val="FFFFFF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EAED6CC6-04E9-4093-93F0-35ED504A8770}"/>
              </a:ext>
            </a:extLst>
          </p:cNvPr>
          <p:cNvSpPr txBox="1"/>
          <p:nvPr/>
        </p:nvSpPr>
        <p:spPr>
          <a:xfrm>
            <a:off x="6604000" y="2895600"/>
            <a:ext cx="22860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2000" b="1">
                <a:solidFill>
                  <a:srgbClr val="1F3D7A"/>
                </a:solidFill>
              </a:rPr>
              <a:t>2024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1CAF9A15-A2CD-48F0-BB59-1505D971712F}"/>
              </a:ext>
            </a:extLst>
          </p:cNvPr>
          <p:cNvSpPr txBox="1"/>
          <p:nvPr/>
        </p:nvSpPr>
        <p:spPr>
          <a:xfrm>
            <a:off x="6540500" y="4127500"/>
            <a:ext cx="2413000" cy="1143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400">
                <a:solidFill>
                  <a:srgbClr val="15233D"/>
                </a:solidFill>
              </a:rPr>
              <a:t>Genişleme ve yeni programlar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B0FF39C-82BE-4173-89EE-4052D5F7EA86}"/>
              </a:ext>
            </a:extLst>
          </p:cNvPr>
          <p:cNvSpPr/>
          <p:nvPr/>
        </p:nvSpPr>
        <p:spPr>
          <a:xfrm>
            <a:off x="10477500" y="3619500"/>
            <a:ext cx="381000" cy="381000"/>
          </a:xfrm>
          <a:prstGeom prst="ellipse">
            <a:avLst/>
          </a:prstGeom>
          <a:solidFill>
            <a:srgbClr val="006F86"/>
          </a:solidFill>
          <a:ln w="25400" cap="flat" cmpd="sng" algn="ctr">
            <a:solidFill>
              <a:srgbClr val="FFFFFF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2EE4F244-458F-4619-9CAA-0BD698B68AB5}"/>
              </a:ext>
            </a:extLst>
          </p:cNvPr>
          <p:cNvSpPr txBox="1"/>
          <p:nvPr/>
        </p:nvSpPr>
        <p:spPr>
          <a:xfrm>
            <a:off x="9525000" y="2895600"/>
            <a:ext cx="22860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2000" b="1">
                <a:solidFill>
                  <a:srgbClr val="1F3D7A"/>
                </a:solidFill>
              </a:rPr>
              <a:t>2025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85E391A6-64C2-43D0-8D6A-287CBC95D245}"/>
              </a:ext>
            </a:extLst>
          </p:cNvPr>
          <p:cNvSpPr txBox="1"/>
          <p:nvPr/>
        </p:nvSpPr>
        <p:spPr>
          <a:xfrm>
            <a:off x="9461500" y="4127500"/>
            <a:ext cx="2413000" cy="1143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400">
                <a:solidFill>
                  <a:srgbClr val="15233D"/>
                </a:solidFill>
              </a:rPr>
              <a:t>Stratejik hedeflere ulaşma</a:t>
            </a:r>
          </a:p>
        </p:txBody>
      </p:sp>
    </p:spTree>
    <p:extLst>
      <p:ext uri="{BB962C8B-B14F-4D97-AF65-F5344CB8AC3E}">
        <p14:creationId xmlns:p14="http://schemas.microsoft.com/office/powerpoint/2010/main" val="2783146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78334F-8411-F963-3C75-57EF8C581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Süreç Akışı / Adımlar</a:t>
            </a:r>
          </a:p>
        </p:txBody>
      </p:sp>
      <p:sp>
        <p:nvSpPr>
          <p:cNvPr id="3" name="Ok: Köşeli Çift Ayraç 2">
            <a:extLst>
              <a:ext uri="{FF2B5EF4-FFF2-40B4-BE49-F238E27FC236}">
                <a16:creationId xmlns:a16="http://schemas.microsoft.com/office/drawing/2014/main" id="{F9C31627-A61E-4E6A-B939-19834970B6CF}"/>
              </a:ext>
            </a:extLst>
          </p:cNvPr>
          <p:cNvSpPr/>
          <p:nvPr/>
        </p:nvSpPr>
        <p:spPr>
          <a:xfrm>
            <a:off x="457200" y="2730500"/>
            <a:ext cx="2479040" cy="1168400"/>
          </a:xfrm>
          <a:prstGeom prst="chevron">
            <a:avLst/>
          </a:prstGeom>
          <a:solidFill>
            <a:srgbClr val="002554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tr-TR" sz="1400" b="1">
                <a:solidFill>
                  <a:srgbClr val="FFFFFF"/>
                </a:solidFill>
              </a:rPr>
              <a:t>1  Planlama</a:t>
            </a:r>
          </a:p>
        </p:txBody>
      </p:sp>
      <p:sp>
        <p:nvSpPr>
          <p:cNvPr id="4" name="Ok: Köşeli Çift Ayraç 3">
            <a:extLst>
              <a:ext uri="{FF2B5EF4-FFF2-40B4-BE49-F238E27FC236}">
                <a16:creationId xmlns:a16="http://schemas.microsoft.com/office/drawing/2014/main" id="{3B9F2B18-61FB-41A6-89C0-E8229A3E3878}"/>
              </a:ext>
            </a:extLst>
          </p:cNvPr>
          <p:cNvSpPr/>
          <p:nvPr/>
        </p:nvSpPr>
        <p:spPr>
          <a:xfrm>
            <a:off x="2656840" y="2730500"/>
            <a:ext cx="2479040" cy="1168400"/>
          </a:xfrm>
          <a:prstGeom prst="chevron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tr-TR" sz="1400" b="1">
                <a:solidFill>
                  <a:srgbClr val="FFFFFF"/>
                </a:solidFill>
              </a:rPr>
              <a:t>2  Tasarım</a:t>
            </a:r>
          </a:p>
        </p:txBody>
      </p:sp>
      <p:sp>
        <p:nvSpPr>
          <p:cNvPr id="5" name="Ok: Köşeli Çift Ayraç 4">
            <a:extLst>
              <a:ext uri="{FF2B5EF4-FFF2-40B4-BE49-F238E27FC236}">
                <a16:creationId xmlns:a16="http://schemas.microsoft.com/office/drawing/2014/main" id="{23E3D2F0-50DB-4CAD-B372-FB527826E214}"/>
              </a:ext>
            </a:extLst>
          </p:cNvPr>
          <p:cNvSpPr/>
          <p:nvPr/>
        </p:nvSpPr>
        <p:spPr>
          <a:xfrm>
            <a:off x="4856480" y="2730500"/>
            <a:ext cx="2479040" cy="1168400"/>
          </a:xfrm>
          <a:prstGeom prst="chevron">
            <a:avLst/>
          </a:prstGeom>
          <a:solidFill>
            <a:srgbClr val="2E6CA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tr-TR" sz="1400" b="1">
                <a:solidFill>
                  <a:srgbClr val="FFFFFF"/>
                </a:solidFill>
              </a:rPr>
              <a:t>3  Uygulama</a:t>
            </a:r>
          </a:p>
        </p:txBody>
      </p:sp>
      <p:sp>
        <p:nvSpPr>
          <p:cNvPr id="6" name="Ok: Köşeli Çift Ayraç 5">
            <a:extLst>
              <a:ext uri="{FF2B5EF4-FFF2-40B4-BE49-F238E27FC236}">
                <a16:creationId xmlns:a16="http://schemas.microsoft.com/office/drawing/2014/main" id="{12077203-1C21-47AA-8197-CF738EFBBF12}"/>
              </a:ext>
            </a:extLst>
          </p:cNvPr>
          <p:cNvSpPr/>
          <p:nvPr/>
        </p:nvSpPr>
        <p:spPr>
          <a:xfrm>
            <a:off x="7056119" y="2730500"/>
            <a:ext cx="2479040" cy="1168400"/>
          </a:xfrm>
          <a:prstGeom prst="chevron">
            <a:avLst/>
          </a:prstGeom>
          <a:solidFill>
            <a:srgbClr val="14708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tr-TR" sz="1400" b="1">
                <a:solidFill>
                  <a:srgbClr val="FFFFFF"/>
                </a:solidFill>
              </a:rPr>
              <a:t>4  İzleme</a:t>
            </a:r>
          </a:p>
        </p:txBody>
      </p:sp>
      <p:sp>
        <p:nvSpPr>
          <p:cNvPr id="7" name="Ok: Köşeli Çift Ayraç 6">
            <a:extLst>
              <a:ext uri="{FF2B5EF4-FFF2-40B4-BE49-F238E27FC236}">
                <a16:creationId xmlns:a16="http://schemas.microsoft.com/office/drawing/2014/main" id="{D5DE63C4-6110-455F-ABC4-339291A9F530}"/>
              </a:ext>
            </a:extLst>
          </p:cNvPr>
          <p:cNvSpPr/>
          <p:nvPr/>
        </p:nvSpPr>
        <p:spPr>
          <a:xfrm>
            <a:off x="9255760" y="2730500"/>
            <a:ext cx="2479040" cy="1168400"/>
          </a:xfrm>
          <a:prstGeom prst="chevron">
            <a:avLst/>
          </a:prstGeom>
          <a:solidFill>
            <a:srgbClr val="006F8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tr-TR" sz="1400" b="1">
                <a:solidFill>
                  <a:srgbClr val="FFFFFF"/>
                </a:solidFill>
              </a:rPr>
              <a:t>5  Değerlendirme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66CB666C-21F2-4374-9529-8244797AC07A}"/>
              </a:ext>
            </a:extLst>
          </p:cNvPr>
          <p:cNvSpPr txBox="1"/>
          <p:nvPr/>
        </p:nvSpPr>
        <p:spPr>
          <a:xfrm>
            <a:off x="457200" y="4318000"/>
            <a:ext cx="112776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tr-TR" sz="1600">
                <a:solidFill>
                  <a:srgbClr val="15233D"/>
                </a:solidFill>
              </a:rPr>
              <a:t>Süreci adımlara bölerek özetleyin; her adımı kısa bir başlıkla ifade edin.</a:t>
            </a:r>
          </a:p>
        </p:txBody>
      </p:sp>
    </p:spTree>
    <p:extLst>
      <p:ext uri="{BB962C8B-B14F-4D97-AF65-F5344CB8AC3E}">
        <p14:creationId xmlns:p14="http://schemas.microsoft.com/office/powerpoint/2010/main" val="1835486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1EB6F5-C38F-FB99-6C7D-632382BEA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Amaç ve Öğrenme Hedefleri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BCA11C-CBD9-7E33-9EDA-CEB69AD5A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Bu sunumun temel amacını belirtin.
Katılımcıların kazanacağı bilgi ve beceriler.
Öğrenme hedefi 1.
Öğrenme hedefi 2.</a:t>
            </a:r>
          </a:p>
        </p:txBody>
      </p:sp>
    </p:spTree>
    <p:extLst>
      <p:ext uri="{BB962C8B-B14F-4D97-AF65-F5344CB8AC3E}">
        <p14:creationId xmlns:p14="http://schemas.microsoft.com/office/powerpoint/2010/main" val="41578171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0BDCF6-552D-4ABB-5FA0-BA7735840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Karar &amp; Aksiyon Tablosu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3C068B6E-C749-4095-BBF9-55963F2ABA83}"/>
              </a:ext>
            </a:extLst>
          </p:cNvPr>
          <p:cNvGraphicFramePr>
            <a:graphicFrameLocks noGrp="1"/>
          </p:cNvGraphicFramePr>
          <p:nvPr/>
        </p:nvGraphicFramePr>
        <p:xfrm>
          <a:off x="635000" y="2159000"/>
          <a:ext cx="10922000" cy="284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0500">
                  <a:extLst>
                    <a:ext uri="{9D8B030D-6E8A-4147-A177-3AD203B41FA5}">
                      <a16:colId xmlns:a16="http://schemas.microsoft.com/office/drawing/2014/main" val="126535163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val="1070157216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val="2792664813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val="2666998600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algn="ctr"/>
                      <a:r>
                        <a:rPr lang="tr-TR" sz="1600" b="1">
                          <a:solidFill>
                            <a:srgbClr val="FFFFFF"/>
                          </a:solidFill>
                        </a:rPr>
                        <a:t>Karar / Aksiyon</a:t>
                      </a:r>
                    </a:p>
                  </a:txBody>
                  <a:tcPr anchor="ctr">
                    <a:solidFill>
                      <a:srgbClr val="183F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>
                          <a:solidFill>
                            <a:srgbClr val="FFFFFF"/>
                          </a:solidFill>
                        </a:rPr>
                        <a:t>Sorumlu Birim</a:t>
                      </a:r>
                    </a:p>
                  </a:txBody>
                  <a:tcPr anchor="ctr">
                    <a:solidFill>
                      <a:srgbClr val="183F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>
                          <a:solidFill>
                            <a:srgbClr val="FFFFFF"/>
                          </a:solidFill>
                        </a:rPr>
                        <a:t>Termin</a:t>
                      </a:r>
                    </a:p>
                  </a:txBody>
                  <a:tcPr anchor="ctr">
                    <a:solidFill>
                      <a:srgbClr val="183F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anchor="ctr">
                    <a:solidFill>
                      <a:srgbClr val="183F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077988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l"/>
                      <a:r>
                        <a:rPr lang="tr-TR" sz="1500"/>
                        <a:t>Bütçe planının onaylanması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/>
                        <a:t>Mali İşler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/>
                        <a:t>15.07.2026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/>
                        <a:t>Tamamlandı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271080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l"/>
                      <a:r>
                        <a:rPr lang="tr-TR" sz="1500"/>
                        <a:t>Yeni program başvurusu</a:t>
                      </a:r>
                    </a:p>
                  </a:txBody>
                  <a:tcPr anchor="ctr"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/>
                        <a:t>Akademik Kurul</a:t>
                      </a:r>
                    </a:p>
                  </a:txBody>
                  <a:tcPr anchor="ctr"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/>
                        <a:t>30.08.2026</a:t>
                      </a:r>
                    </a:p>
                  </a:txBody>
                  <a:tcPr anchor="ctr"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/>
                        <a:t>Devam ediyor</a:t>
                      </a:r>
                    </a:p>
                  </a:txBody>
                  <a:tcPr anchor="ctr">
                    <a:solidFill>
                      <a:srgbClr val="EAF4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713619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l"/>
                      <a:r>
                        <a:rPr lang="tr-TR" sz="1500"/>
                        <a:t>Web sitesi yenileme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/>
                        <a:t>Bilgi İşlem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/>
                        <a:t>01.09.2026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/>
                        <a:t>Planlandı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827104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l"/>
                      <a:r>
                        <a:rPr lang="tr-TR" sz="1500"/>
                        <a:t>Tanıtım kampanyası</a:t>
                      </a:r>
                    </a:p>
                  </a:txBody>
                  <a:tcPr anchor="ctr"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/>
                        <a:t>Kurumsal İletişim</a:t>
                      </a:r>
                    </a:p>
                  </a:txBody>
                  <a:tcPr anchor="ctr"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/>
                        <a:t>15.09.2026</a:t>
                      </a:r>
                    </a:p>
                  </a:txBody>
                  <a:tcPr anchor="ctr"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/>
                        <a:t>Devam ediyor</a:t>
                      </a:r>
                    </a:p>
                  </a:txBody>
                  <a:tcPr anchor="ctr">
                    <a:solidFill>
                      <a:srgbClr val="EAF4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81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89792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8E3FCD-C755-D0F6-12D2-FFEAA19C8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Ekip / Kadro Tanıtımı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760E5D9-1A82-4FEC-9D7C-02C05BB01187}"/>
              </a:ext>
            </a:extLst>
          </p:cNvPr>
          <p:cNvSpPr/>
          <p:nvPr/>
        </p:nvSpPr>
        <p:spPr>
          <a:xfrm>
            <a:off x="1200150" y="1905000"/>
            <a:ext cx="1219200" cy="1219200"/>
          </a:xfrm>
          <a:prstGeom prst="ellipse">
            <a:avLst/>
          </a:prstGeom>
          <a:solidFill>
            <a:srgbClr val="EAF4FB"/>
          </a:solidFill>
          <a:ln w="25400" cap="flat" cmpd="sng" algn="ctr">
            <a:solidFill>
              <a:srgbClr val="183F73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002554"/>
              </a:solidFill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931D910-A8E2-4ADD-A1F6-CFE8E87C11A5}"/>
              </a:ext>
            </a:extLst>
          </p:cNvPr>
          <p:cNvSpPr txBox="1"/>
          <p:nvPr/>
        </p:nvSpPr>
        <p:spPr>
          <a:xfrm>
            <a:off x="508000" y="3276600"/>
            <a:ext cx="2603500" cy="3302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600" b="1">
                <a:solidFill>
                  <a:srgbClr val="183F73"/>
                </a:solidFill>
              </a:rPr>
              <a:t>Ad SOYAD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35A14B2-64E7-4BFB-8784-0A26BCB19120}"/>
              </a:ext>
            </a:extLst>
          </p:cNvPr>
          <p:cNvSpPr txBox="1"/>
          <p:nvPr/>
        </p:nvSpPr>
        <p:spPr>
          <a:xfrm>
            <a:off x="508000" y="3632200"/>
            <a:ext cx="2603500" cy="3048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400">
                <a:solidFill>
                  <a:srgbClr val="006F86"/>
                </a:solidFill>
              </a:rPr>
              <a:t>Unvan / Görev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E2A0AA5-11D0-499E-A713-46AF738DF5FD}"/>
              </a:ext>
            </a:extLst>
          </p:cNvPr>
          <p:cNvSpPr txBox="1"/>
          <p:nvPr/>
        </p:nvSpPr>
        <p:spPr>
          <a:xfrm>
            <a:off x="508000" y="3987800"/>
            <a:ext cx="2603500" cy="1016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sv-SE" sz="1400">
                <a:solidFill>
                  <a:srgbClr val="002554"/>
                </a:solidFill>
              </a:rPr>
              <a:t>Kısa tanıtım metni bu alana gelir.</a:t>
            </a:r>
            <a:endParaRPr lang="tr-TR" sz="1400">
              <a:solidFill>
                <a:srgbClr val="002554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DA31784-91C3-4149-BB4E-F164D445DBE1}"/>
              </a:ext>
            </a:extLst>
          </p:cNvPr>
          <p:cNvSpPr/>
          <p:nvPr/>
        </p:nvSpPr>
        <p:spPr>
          <a:xfrm>
            <a:off x="4057650" y="1905000"/>
            <a:ext cx="1219200" cy="1219200"/>
          </a:xfrm>
          <a:prstGeom prst="ellipse">
            <a:avLst/>
          </a:prstGeom>
          <a:solidFill>
            <a:srgbClr val="EAF4FB"/>
          </a:solidFill>
          <a:ln w="25400" cap="flat" cmpd="sng" algn="ctr">
            <a:solidFill>
              <a:srgbClr val="00ABC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002554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E7B7CC2-D92C-4B9F-AF20-E1D2E8E40CE7}"/>
              </a:ext>
            </a:extLst>
          </p:cNvPr>
          <p:cNvSpPr txBox="1"/>
          <p:nvPr/>
        </p:nvSpPr>
        <p:spPr>
          <a:xfrm>
            <a:off x="3365500" y="3276600"/>
            <a:ext cx="2603500" cy="3302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600" b="1">
                <a:solidFill>
                  <a:srgbClr val="183F73"/>
                </a:solidFill>
              </a:rPr>
              <a:t>Ad SOYAD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B7B1C18-FCB0-4A38-9B2F-4BC5628BD281}"/>
              </a:ext>
            </a:extLst>
          </p:cNvPr>
          <p:cNvSpPr txBox="1"/>
          <p:nvPr/>
        </p:nvSpPr>
        <p:spPr>
          <a:xfrm>
            <a:off x="3365500" y="3632200"/>
            <a:ext cx="2603500" cy="3048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400">
                <a:solidFill>
                  <a:srgbClr val="006F86"/>
                </a:solidFill>
              </a:rPr>
              <a:t>Unvan / Görev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7C71E1F1-731A-42EC-B27A-067078FDE8D4}"/>
              </a:ext>
            </a:extLst>
          </p:cNvPr>
          <p:cNvSpPr txBox="1"/>
          <p:nvPr/>
        </p:nvSpPr>
        <p:spPr>
          <a:xfrm>
            <a:off x="3365500" y="3987800"/>
            <a:ext cx="2603500" cy="1016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sv-SE" sz="1400">
                <a:solidFill>
                  <a:srgbClr val="002554"/>
                </a:solidFill>
              </a:rPr>
              <a:t>Kısa tanıtım metni bu alana gelir.</a:t>
            </a:r>
            <a:endParaRPr lang="tr-TR" sz="1400">
              <a:solidFill>
                <a:srgbClr val="002554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2B1C428-2297-4467-854A-1A140E116B95}"/>
              </a:ext>
            </a:extLst>
          </p:cNvPr>
          <p:cNvSpPr/>
          <p:nvPr/>
        </p:nvSpPr>
        <p:spPr>
          <a:xfrm>
            <a:off x="6915150" y="1905000"/>
            <a:ext cx="1219200" cy="1219200"/>
          </a:xfrm>
          <a:prstGeom prst="ellipse">
            <a:avLst/>
          </a:prstGeom>
          <a:solidFill>
            <a:srgbClr val="EAF4FB"/>
          </a:solidFill>
          <a:ln w="25400" cap="flat" cmpd="sng" algn="ctr">
            <a:solidFill>
              <a:srgbClr val="2E6CA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002554"/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DB66145F-C669-469B-9D00-1900263D8A7D}"/>
              </a:ext>
            </a:extLst>
          </p:cNvPr>
          <p:cNvSpPr txBox="1"/>
          <p:nvPr/>
        </p:nvSpPr>
        <p:spPr>
          <a:xfrm>
            <a:off x="6223000" y="3276600"/>
            <a:ext cx="2603500" cy="3302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600" b="1">
                <a:solidFill>
                  <a:srgbClr val="183F73"/>
                </a:solidFill>
              </a:rPr>
              <a:t>Ad SOYAD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784E8742-AF13-4002-983B-A17FBEABE5BD}"/>
              </a:ext>
            </a:extLst>
          </p:cNvPr>
          <p:cNvSpPr txBox="1"/>
          <p:nvPr/>
        </p:nvSpPr>
        <p:spPr>
          <a:xfrm>
            <a:off x="6223000" y="3632200"/>
            <a:ext cx="2603500" cy="3048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400">
                <a:solidFill>
                  <a:srgbClr val="006F86"/>
                </a:solidFill>
              </a:rPr>
              <a:t>Unvan / Görev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6929DF20-FC75-48B2-9777-F74C3A4FADDE}"/>
              </a:ext>
            </a:extLst>
          </p:cNvPr>
          <p:cNvSpPr txBox="1"/>
          <p:nvPr/>
        </p:nvSpPr>
        <p:spPr>
          <a:xfrm>
            <a:off x="6223000" y="3987800"/>
            <a:ext cx="2603500" cy="1016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sv-SE" sz="1400">
                <a:solidFill>
                  <a:srgbClr val="002554"/>
                </a:solidFill>
              </a:rPr>
              <a:t>Kısa tanıtım metni bu alana gelir.</a:t>
            </a:r>
            <a:endParaRPr lang="tr-TR" sz="1400">
              <a:solidFill>
                <a:srgbClr val="002554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4B3DB46-5C95-4A16-AE5C-BC36E73160D9}"/>
              </a:ext>
            </a:extLst>
          </p:cNvPr>
          <p:cNvSpPr/>
          <p:nvPr/>
        </p:nvSpPr>
        <p:spPr>
          <a:xfrm>
            <a:off x="9772650" y="1905000"/>
            <a:ext cx="1219200" cy="1219200"/>
          </a:xfrm>
          <a:prstGeom prst="ellipse">
            <a:avLst/>
          </a:prstGeom>
          <a:solidFill>
            <a:srgbClr val="EAF4FB"/>
          </a:solidFill>
          <a:ln w="25400" cap="flat" cmpd="sng" algn="ctr">
            <a:solidFill>
              <a:srgbClr val="006F86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rgbClr val="002554"/>
              </a:solidFill>
            </a:endParaRP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3EC3D9D0-DAE8-4873-AAC4-766050D23B8B}"/>
              </a:ext>
            </a:extLst>
          </p:cNvPr>
          <p:cNvSpPr txBox="1"/>
          <p:nvPr/>
        </p:nvSpPr>
        <p:spPr>
          <a:xfrm>
            <a:off x="9080500" y="3276600"/>
            <a:ext cx="2603500" cy="3302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600" b="1">
                <a:solidFill>
                  <a:srgbClr val="183F73"/>
                </a:solidFill>
              </a:rPr>
              <a:t>Ad SOYAD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54724793-3694-4658-8F83-B91D7F9E3568}"/>
              </a:ext>
            </a:extLst>
          </p:cNvPr>
          <p:cNvSpPr txBox="1"/>
          <p:nvPr/>
        </p:nvSpPr>
        <p:spPr>
          <a:xfrm>
            <a:off x="9080500" y="3632200"/>
            <a:ext cx="2603500" cy="3048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tr-TR" sz="1400">
                <a:solidFill>
                  <a:srgbClr val="006F86"/>
                </a:solidFill>
              </a:rPr>
              <a:t>Unvan / Görev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50738A2F-47CF-4421-B746-4B494935E3C2}"/>
              </a:ext>
            </a:extLst>
          </p:cNvPr>
          <p:cNvSpPr txBox="1"/>
          <p:nvPr/>
        </p:nvSpPr>
        <p:spPr>
          <a:xfrm>
            <a:off x="9080500" y="3987800"/>
            <a:ext cx="2603500" cy="1016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sv-SE" sz="1400">
                <a:solidFill>
                  <a:srgbClr val="002554"/>
                </a:solidFill>
              </a:rPr>
              <a:t>Kısa tanıtım metni bu alana gelir.</a:t>
            </a:r>
            <a:endParaRPr lang="tr-TR" sz="1400">
              <a:solidFill>
                <a:srgbClr val="002554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957E736-4DF6-4945-A852-CFD887D5A438}"/>
              </a:ext>
            </a:extLst>
          </p:cNvPr>
          <p:cNvSpPr/>
          <p:nvPr/>
        </p:nvSpPr>
        <p:spPr>
          <a:xfrm>
            <a:off x="1657350" y="2082800"/>
            <a:ext cx="304800" cy="304800"/>
          </a:xfrm>
          <a:prstGeom prst="ellipse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0C4E5FA-7FA3-4715-9933-E1CB7B24A050}"/>
              </a:ext>
            </a:extLst>
          </p:cNvPr>
          <p:cNvSpPr/>
          <p:nvPr/>
        </p:nvSpPr>
        <p:spPr>
          <a:xfrm>
            <a:off x="1530350" y="2463800"/>
            <a:ext cx="558800" cy="508000"/>
          </a:xfrm>
          <a:prstGeom prst="ellipse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58FD471-AB2C-49E0-916B-A559407B58F1}"/>
              </a:ext>
            </a:extLst>
          </p:cNvPr>
          <p:cNvSpPr/>
          <p:nvPr/>
        </p:nvSpPr>
        <p:spPr>
          <a:xfrm>
            <a:off x="4514850" y="2082800"/>
            <a:ext cx="304800" cy="304800"/>
          </a:xfrm>
          <a:prstGeom prst="ellipse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40C02B2-B0A4-4F12-B752-F65C810CF5C3}"/>
              </a:ext>
            </a:extLst>
          </p:cNvPr>
          <p:cNvSpPr/>
          <p:nvPr/>
        </p:nvSpPr>
        <p:spPr>
          <a:xfrm>
            <a:off x="4387850" y="2463800"/>
            <a:ext cx="558800" cy="508000"/>
          </a:xfrm>
          <a:prstGeom prst="ellipse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5525A8B-1757-4E10-A7D1-C21F948CC8F8}"/>
              </a:ext>
            </a:extLst>
          </p:cNvPr>
          <p:cNvSpPr/>
          <p:nvPr/>
        </p:nvSpPr>
        <p:spPr>
          <a:xfrm>
            <a:off x="7372350" y="2082800"/>
            <a:ext cx="304800" cy="304800"/>
          </a:xfrm>
          <a:prstGeom prst="ellipse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0A4086C-0A95-4508-B436-679E10F4C0CC}"/>
              </a:ext>
            </a:extLst>
          </p:cNvPr>
          <p:cNvSpPr/>
          <p:nvPr/>
        </p:nvSpPr>
        <p:spPr>
          <a:xfrm>
            <a:off x="7245350" y="2463800"/>
            <a:ext cx="558800" cy="508000"/>
          </a:xfrm>
          <a:prstGeom prst="ellipse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940FB50-AE4B-4300-8B64-6DF1BDA0BD17}"/>
              </a:ext>
            </a:extLst>
          </p:cNvPr>
          <p:cNvSpPr/>
          <p:nvPr/>
        </p:nvSpPr>
        <p:spPr>
          <a:xfrm>
            <a:off x="10229850" y="2082800"/>
            <a:ext cx="304800" cy="304800"/>
          </a:xfrm>
          <a:prstGeom prst="ellipse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EA79E11-4D86-4646-89C4-1FA89D9AB9A2}"/>
              </a:ext>
            </a:extLst>
          </p:cNvPr>
          <p:cNvSpPr/>
          <p:nvPr/>
        </p:nvSpPr>
        <p:spPr>
          <a:xfrm>
            <a:off x="10102850" y="2463800"/>
            <a:ext cx="558800" cy="508000"/>
          </a:xfrm>
          <a:prstGeom prst="ellipse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50991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89EA17-ED76-19AB-5503-FCBF5E2D1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Ekip / Organizasyon Şeması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195D3A7B-BB6A-42B0-B45A-CB47C73479DF}"/>
              </a:ext>
            </a:extLst>
          </p:cNvPr>
          <p:cNvSpPr/>
          <p:nvPr/>
        </p:nvSpPr>
        <p:spPr>
          <a:xfrm>
            <a:off x="4699000" y="2133600"/>
            <a:ext cx="2794000" cy="787400"/>
          </a:xfrm>
          <a:prstGeom prst="roundRect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tr-TR" sz="1600" b="1">
                <a:solidFill>
                  <a:srgbClr val="FFFFFF"/>
                </a:solidFill>
              </a:rPr>
              <a:t>Rektörlük / Üst Yönetim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6CFC07DB-59CE-49ED-AC3B-77839A0BB853}"/>
              </a:ext>
            </a:extLst>
          </p:cNvPr>
          <p:cNvSpPr/>
          <p:nvPr/>
        </p:nvSpPr>
        <p:spPr>
          <a:xfrm>
            <a:off x="6083300" y="2921000"/>
            <a:ext cx="25400" cy="508000"/>
          </a:xfrm>
          <a:prstGeom prst="rect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D2E700F9-E71C-4084-A553-6F2F6712409E}"/>
              </a:ext>
            </a:extLst>
          </p:cNvPr>
          <p:cNvSpPr/>
          <p:nvPr/>
        </p:nvSpPr>
        <p:spPr>
          <a:xfrm>
            <a:off x="2413000" y="3403600"/>
            <a:ext cx="7366000" cy="25400"/>
          </a:xfrm>
          <a:prstGeom prst="rect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046C0FB7-E842-4796-8320-4C7E9D24D413}"/>
              </a:ext>
            </a:extLst>
          </p:cNvPr>
          <p:cNvSpPr/>
          <p:nvPr/>
        </p:nvSpPr>
        <p:spPr>
          <a:xfrm>
            <a:off x="2400300" y="3403600"/>
            <a:ext cx="25400" cy="431800"/>
          </a:xfrm>
          <a:prstGeom prst="rect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C25DC656-E77C-4CB0-8C6A-27061C5FD0D2}"/>
              </a:ext>
            </a:extLst>
          </p:cNvPr>
          <p:cNvSpPr/>
          <p:nvPr/>
        </p:nvSpPr>
        <p:spPr>
          <a:xfrm>
            <a:off x="6083300" y="3403600"/>
            <a:ext cx="25400" cy="431800"/>
          </a:xfrm>
          <a:prstGeom prst="rect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90AD15B1-E9FF-404A-9E89-C910B45B3804}"/>
              </a:ext>
            </a:extLst>
          </p:cNvPr>
          <p:cNvSpPr/>
          <p:nvPr/>
        </p:nvSpPr>
        <p:spPr>
          <a:xfrm>
            <a:off x="9766300" y="3403600"/>
            <a:ext cx="25400" cy="431800"/>
          </a:xfrm>
          <a:prstGeom prst="rect">
            <a:avLst/>
          </a:prstGeom>
          <a:solidFill>
            <a:srgbClr val="183F7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1E4039BA-BCB4-45A8-ABE9-7C5990C38A76}"/>
              </a:ext>
            </a:extLst>
          </p:cNvPr>
          <p:cNvSpPr/>
          <p:nvPr/>
        </p:nvSpPr>
        <p:spPr>
          <a:xfrm>
            <a:off x="889000" y="3835400"/>
            <a:ext cx="3048000" cy="838200"/>
          </a:xfrm>
          <a:prstGeom prst="roundRect">
            <a:avLst/>
          </a:prstGeom>
          <a:solidFill>
            <a:srgbClr val="EAF4F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tr-TR" sz="1500" b="1">
                <a:solidFill>
                  <a:srgbClr val="15233D"/>
                </a:solidFill>
              </a:rPr>
              <a:t>Akademik Birimler
(Fakülte / Bölüm)</a:t>
            </a: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5E8BF29D-420A-474C-B092-F3AFA1E2B237}"/>
              </a:ext>
            </a:extLst>
          </p:cNvPr>
          <p:cNvSpPr/>
          <p:nvPr/>
        </p:nvSpPr>
        <p:spPr>
          <a:xfrm>
            <a:off x="4572000" y="3835400"/>
            <a:ext cx="3048000" cy="838200"/>
          </a:xfrm>
          <a:prstGeom prst="roundRect">
            <a:avLst/>
          </a:prstGeom>
          <a:solidFill>
            <a:srgbClr val="EAF4F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tr-TR" sz="1500" b="1">
                <a:solidFill>
                  <a:srgbClr val="15233D"/>
                </a:solidFill>
              </a:rPr>
              <a:t>İdari Birimler
(Daire Başkanlıkları)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1FAD85B3-211D-430E-A0CA-A83F544EF72E}"/>
              </a:ext>
            </a:extLst>
          </p:cNvPr>
          <p:cNvSpPr/>
          <p:nvPr/>
        </p:nvSpPr>
        <p:spPr>
          <a:xfrm>
            <a:off x="8255000" y="3835400"/>
            <a:ext cx="3048000" cy="838200"/>
          </a:xfrm>
          <a:prstGeom prst="roundRect">
            <a:avLst/>
          </a:prstGeom>
          <a:solidFill>
            <a:srgbClr val="EAF4FB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l"/>
            <a:r>
              <a:rPr lang="tr-TR" sz="1500" b="1">
                <a:solidFill>
                  <a:srgbClr val="15233D"/>
                </a:solidFill>
              </a:rPr>
              <a:t>Destek Hizmetleri
(Birim / Koordinatörlük)</a:t>
            </a:r>
          </a:p>
        </p:txBody>
      </p:sp>
    </p:spTree>
    <p:extLst>
      <p:ext uri="{BB962C8B-B14F-4D97-AF65-F5344CB8AC3E}">
        <p14:creationId xmlns:p14="http://schemas.microsoft.com/office/powerpoint/2010/main" val="36835064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B2BA98-4E93-DD09-78B4-A84F2EF0B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Özet / Sonuç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0F129D1-ECDE-CB75-642F-1BBEACB2DB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/>
              <a:t>Sunumun ana mesajını özetleyin.
Ulaşılan temel sonuçlar.
Öneriler ve sonraki adımlar.
Kapanış mesajı.</a:t>
            </a:r>
          </a:p>
        </p:txBody>
      </p:sp>
    </p:spTree>
    <p:extLst>
      <p:ext uri="{BB962C8B-B14F-4D97-AF65-F5344CB8AC3E}">
        <p14:creationId xmlns:p14="http://schemas.microsoft.com/office/powerpoint/2010/main" val="488300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54A427-07C4-2AE4-FFB7-460F938D3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51063"/>
            <a:ext cx="9144000" cy="2286000"/>
          </a:xfrm>
        </p:spPr>
        <p:txBody>
          <a:bodyPr/>
          <a:lstStyle/>
          <a:p>
            <a:r>
              <a:rPr lang="tr-TR" dirty="0"/>
              <a:t>Teşekkürler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C14C953-2975-4DCB-1F88-E394DF9E54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wrap="square" anchor="t">
            <a:normAutofit/>
          </a:bodyPr>
          <a:lstStyle/>
          <a:p>
            <a:pPr algn="ctr">
              <a:spcBef>
                <a:spcPts val="0"/>
              </a:spcBef>
            </a:pPr>
            <a:r>
              <a:rPr lang="tr-TR" sz="1600" b="1" dirty="0">
                <a:solidFill>
                  <a:schemeClr val="tx2"/>
                </a:solidFill>
              </a:rPr>
              <a:t>Birim / Fakülte Adı</a:t>
            </a:r>
          </a:p>
          <a:p>
            <a:pPr algn="ctr">
              <a:spcBef>
                <a:spcPts val="400"/>
              </a:spcBef>
            </a:pPr>
            <a:r>
              <a:rPr lang="tr-TR" sz="1400" dirty="0">
                <a:solidFill>
                  <a:schemeClr val="tx1"/>
                </a:solidFill>
              </a:rPr>
              <a:t>Ad Soyad</a:t>
            </a:r>
          </a:p>
        </p:txBody>
      </p:sp>
    </p:spTree>
    <p:extLst>
      <p:ext uri="{BB962C8B-B14F-4D97-AF65-F5344CB8AC3E}">
        <p14:creationId xmlns:p14="http://schemas.microsoft.com/office/powerpoint/2010/main" val="628415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 [1782742614666]">
  <a:themeElements>
    <a:clrScheme name="Office">
      <a:dk1>
        <a:srgbClr val="002554"/>
      </a:dk1>
      <a:lt1>
        <a:srgbClr val="FFFFFF"/>
      </a:lt1>
      <a:dk2>
        <a:srgbClr val="183F73"/>
      </a:dk2>
      <a:lt2>
        <a:srgbClr val="EAF4FB"/>
      </a:lt2>
      <a:accent1>
        <a:srgbClr val="183F73"/>
      </a:accent1>
      <a:accent2>
        <a:srgbClr val="00ABC8"/>
      </a:accent2>
      <a:accent3>
        <a:srgbClr val="002554"/>
      </a:accent3>
      <a:accent4>
        <a:srgbClr val="5FA8C9"/>
      </a:accent4>
      <a:accent5>
        <a:srgbClr val="4A6E9E"/>
      </a:accent5>
      <a:accent6>
        <a:srgbClr val="9BD9E6"/>
      </a:accent6>
      <a:hlink>
        <a:srgbClr val="00ABC8"/>
      </a:hlink>
      <a:folHlink>
        <a:srgbClr val="183F73"/>
      </a:folHlink>
    </a:clrScheme>
    <a:fontScheme name="Office">
      <a:majorFont>
        <a:latin typeface="Calibri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BU PowerPoint Örnek Kullanım Şablonu.potx" id="{2AA6B034-7AF6-4C72-A22B-13FF4BB649DA}" vid="{2A20D7EC-F28E-4A19-8E28-64B4EB0EE5AD}"/>
    </a:ext>
  </a:extLst>
</a:theme>
</file>

<file path=ppt/theme/theme2.xml><?xml version="1.0" encoding="utf-8"?>
<a:theme xmlns:a="http://schemas.openxmlformats.org/drawingml/2006/main" name="Antalya Bilim Üniversitesi Sunu Teması [1782743918583]">
  <a:themeElements>
    <a:clrScheme name="Office">
      <a:dk1>
        <a:srgbClr val="002554"/>
      </a:dk1>
      <a:lt1>
        <a:srgbClr val="FFFFFF"/>
      </a:lt1>
      <a:dk2>
        <a:srgbClr val="183F73"/>
      </a:dk2>
      <a:lt2>
        <a:srgbClr val="EAF4FB"/>
      </a:lt2>
      <a:accent1>
        <a:srgbClr val="183F73"/>
      </a:accent1>
      <a:accent2>
        <a:srgbClr val="00ABC8"/>
      </a:accent2>
      <a:accent3>
        <a:srgbClr val="002554"/>
      </a:accent3>
      <a:accent4>
        <a:srgbClr val="5FA8C9"/>
      </a:accent4>
      <a:accent5>
        <a:srgbClr val="4A6E9E"/>
      </a:accent5>
      <a:accent6>
        <a:srgbClr val="9BD9E6"/>
      </a:accent6>
      <a:hlink>
        <a:srgbClr val="00ABC8"/>
      </a:hlink>
      <a:folHlink>
        <a:srgbClr val="183F73"/>
      </a:folHlink>
    </a:clrScheme>
    <a:fontScheme name="Office">
      <a:majorFont>
        <a:latin typeface="Calibri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BU PowerPoint Örnek Kullanım Şablonu.potx" id="{2AA6B034-7AF6-4C72-A22B-13FF4BB649DA}" vid="{8B86EAB3-E2F2-45A7-897F-ABD6B0FEF052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F718B39-BC90-4569-8958-DE2069915F6B}">
  <we:reference id="wa200010001" version="1.0.0.1" store="tr-TR" storeType="OMEX"/>
  <we:alternateReferences>
    <we:reference id="WA200010001" version="1.0.0.1" store="" storeType="OMEX"/>
  </we:alternateReferences>
  <we:properties>
    <we:property name="claude.fileId" value="&quot;ba4a4eae-035b-42c3-90ee-aacb814e6c32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</TotalTime>
  <Words>849</Words>
  <Application>Microsoft Office PowerPoint</Application>
  <PresentationFormat>Geniş ekran</PresentationFormat>
  <Paragraphs>177</Paragraphs>
  <Slides>27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27</vt:i4>
      </vt:variant>
    </vt:vector>
  </HeadingPairs>
  <TitlesOfParts>
    <vt:vector size="31" baseType="lpstr">
      <vt:lpstr>Arial</vt:lpstr>
      <vt:lpstr>Calibri</vt:lpstr>
      <vt:lpstr>Office Teması [1782742614666]</vt:lpstr>
      <vt:lpstr>Antalya Bilim Üniversitesi Sunu Teması [1782743918583]</vt:lpstr>
      <vt:lpstr>ABU Sunu Teması — Kullanım Kılavuzu</vt:lpstr>
      <vt:lpstr>Sunum Başlığı</vt:lpstr>
      <vt:lpstr>İçindekiler</vt:lpstr>
      <vt:lpstr>PowerPoint Sunusu</vt:lpstr>
      <vt:lpstr>Bölüm Başlığı</vt:lpstr>
      <vt:lpstr>Tek Sütun – Madde İmli İçerik</vt:lpstr>
      <vt:lpstr>Çift Sütun – Madde İmli İçerik</vt:lpstr>
      <vt:lpstr>Üç Sütun Düzeni</vt:lpstr>
      <vt:lpstr>Üçlü / Dörtlü İçerik (Sütunlar)</vt:lpstr>
      <vt:lpstr>Karşılaştırma</vt:lpstr>
      <vt:lpstr>Başlıklı İçerik</vt:lpstr>
      <vt:lpstr>Alıntı / Vurgu</vt:lpstr>
      <vt:lpstr>Görsel + Açıklama</vt:lpstr>
      <vt:lpstr>PowerPoint Sunusu</vt:lpstr>
      <vt:lpstr>Çoklu Görsel Galeri</vt:lpstr>
      <vt:lpstr>Tablo Örneği</vt:lpstr>
      <vt:lpstr>İki Sütun Düzeni</vt:lpstr>
      <vt:lpstr>Dağılım – Pasta Grafik</vt:lpstr>
      <vt:lpstr>İstatistik / KPI Kartları</vt:lpstr>
      <vt:lpstr>Zaman Çizelgesi</vt:lpstr>
      <vt:lpstr>Süreç Akışı / Adımlar</vt:lpstr>
      <vt:lpstr>Amaç ve Öğrenme Hedefleri</vt:lpstr>
      <vt:lpstr>Karar &amp; Aksiyon Tablosu</vt:lpstr>
      <vt:lpstr>Ekip / Kadro Tanıtımı</vt:lpstr>
      <vt:lpstr>Ekip / Organizasyon Şeması</vt:lpstr>
      <vt:lpstr>Özet / Sonuç</vt:lpstr>
      <vt:lpstr>Teşekkürler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ABU PowerPoint Örnek Kullanım Şablonu</dc:title>
  <dc:creator>𝑀𝑒𝒽𝓂𝑒𝓉 𝑀𝑒𝓈𝓊𝓉 𝒴𝐼𝐿𝑀𝒜𝒵</dc:creator>
  <cp:keywords>ABU PowerPoint Kurumsal</cp:keywords>
  <cp:lastModifiedBy>𝑀𝑒𝒽𝓂𝑒𝓉 𝑀𝑒𝓈𝓊𝓉 𝒴𝐼𝐿𝑀𝒜𝒵</cp:lastModifiedBy>
  <cp:revision>26</cp:revision>
  <dcterms:created xsi:type="dcterms:W3CDTF">2026-06-05T13:47:43Z</dcterms:created>
  <dcterms:modified xsi:type="dcterms:W3CDTF">2026-06-30T09:49:11Z</dcterms:modified>
</cp:coreProperties>
</file>